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75" r:id="rId2"/>
    <p:sldId id="279" r:id="rId3"/>
    <p:sldId id="284" r:id="rId4"/>
    <p:sldId id="266" r:id="rId5"/>
    <p:sldId id="262" r:id="rId6"/>
    <p:sldId id="269" r:id="rId7"/>
    <p:sldId id="263" r:id="rId8"/>
    <p:sldId id="273" r:id="rId9"/>
    <p:sldId id="270" r:id="rId10"/>
    <p:sldId id="271" r:id="rId11"/>
    <p:sldId id="264" r:id="rId12"/>
    <p:sldId id="257" r:id="rId13"/>
    <p:sldId id="265" r:id="rId14"/>
    <p:sldId id="280" r:id="rId15"/>
  </p:sldIdLst>
  <p:sldSz cx="12192000" cy="6858000"/>
  <p:notesSz cx="6858000" cy="9144000"/>
  <p:embeddedFontLst>
    <p:embeddedFont>
      <p:font typeface="페이퍼로지 9 Black" pitchFamily="2" charset="-127"/>
      <p:bold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페이퍼로지 5 Medium" pitchFamily="2" charset="-127"/>
      <p:regular r:id="rId20"/>
    </p:embeddedFont>
    <p:embeddedFont>
      <p:font typeface="페이퍼로지 6 SemiBold" pitchFamily="2" charset="-127"/>
      <p:bold r:id="rId21"/>
    </p:embeddedFont>
    <p:embeddedFont>
      <p:font typeface="페이퍼로지 7 Bold" pitchFamily="2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5757"/>
    <a:srgbClr val="7F7F7F"/>
    <a:srgbClr val="606060"/>
    <a:srgbClr val="0B76A0"/>
    <a:srgbClr val="D0EFFC"/>
    <a:srgbClr val="D9D9D9"/>
    <a:srgbClr val="0C84B4"/>
    <a:srgbClr val="0A6D94"/>
    <a:srgbClr val="61CBF4"/>
    <a:srgbClr val="F0FA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55" autoAdjust="0"/>
  </p:normalViewPr>
  <p:slideViewPr>
    <p:cSldViewPr snapToGrid="0">
      <p:cViewPr>
        <p:scale>
          <a:sx n="75" d="100"/>
          <a:sy n="75" d="100"/>
        </p:scale>
        <p:origin x="43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hdphoto1.wdp>
</file>

<file path=ppt/media/hdphoto2.wdp>
</file>

<file path=ppt/media/hdphoto3.wdp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11680-B34F-4A3E-9C77-46823E810D72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DDEE0-BC41-45E3-B4D0-8B24584D8D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576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955DA-FF49-C036-7CC8-81A35DA2F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97912D3-6669-1EEB-3B07-DC73CE1D5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F9FB34C-4739-9F31-B0F9-76E839F990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0A50FF-AB21-F18E-61AF-96E2DBBDFE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524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0764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C03C5E-D3E7-6CF0-0EA1-AD37BFF08F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642FCC-8A95-7B2C-DA25-D5E031FAA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A67274-0BCA-1E78-3DB7-FB5C8F40A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30D067-7CC2-179E-DC1F-1E2055564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4674FB-7F6D-DC62-A103-BEEBF6F5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947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D77408-E391-2341-08BE-6F20E7DF5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7989BD-A77B-2674-AA24-728CB5C5E0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47BEA4-5EE2-2C7E-C035-6AF3A41B3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73C33-A82A-7E4E-3C89-457931EF8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84558D-C913-D4F6-38BB-7353E13B0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915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8DBDE1-3CBC-DC82-1BE1-96197ACF82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CEC610-00FC-F6F1-E4D1-7C2ECAA0F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D42976-A160-856F-3D34-005897F62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1169F7-0CEC-D227-038F-D47336417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A8629-51C4-28A9-C886-FF71326E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88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3A2AE1-65CF-A13D-FE5A-4ABF0881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6E63B0-3BAC-A284-00AA-C34C3F619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D2AF8D-A940-633F-81E0-419BCDCE1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5A27CB-2AF3-7111-E924-3D0AB0AE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35096-53C4-5B85-6E7E-23A10C736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07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E29CA-228B-4B31-CBA0-1032ABD1E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9413FA-7B9C-8590-CE6A-E2E92C80C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1AA3EA-37A4-51E0-75A3-FFADA4017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01D017-A53F-17DC-1B2D-2ED0D218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1E4E53-AF77-BD7C-ACBD-AE1F59847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605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D8B017-AF97-9DB8-FF0E-6A853E9A7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8F313D-092B-8085-3206-9534D2584D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8D9354-3CC3-7DCB-B187-0E86228DD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2936BB-28E8-C508-E880-EBF5A7FAE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146618-A93B-7773-D637-506AA6E3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1F563E-412B-BCBB-3099-2034ECF00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83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01DBF-F4FA-F3F3-453E-FD196B8FF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B09ACE-E830-B55D-B86B-2CDC5699B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1A1A12-E416-8B39-4A03-F56B559DD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353A59-11EB-BA4A-2077-F0EC2B4D1E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ACB50D-B2B0-850E-1576-23F790F6F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9814C5-EFA7-4117-82C3-953FAD5A4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A70A40-C918-61B4-1B61-9875182B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8CFE09-8ECE-E262-D04A-A97DA6F48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175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A2E27-7908-006E-848E-35144925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6313FE-C72E-09A3-5EAF-07FCB8351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08110C-3820-1072-E6CB-1C077C3F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5E051B6-874D-3090-9A7F-55130867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607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F39C59-33CF-40BA-77FC-EBD3A6498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77A3BE-F45A-3DEC-7F07-F49273B8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95BD33-64A3-2C74-B64E-7CFA561F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70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DC8C0-7673-9084-D37F-B7EF96AA7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152A2-AF0E-6348-682D-ACFD52966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8CFA77-A24B-DF07-0564-66F51C2A4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331708-53EF-A0C5-1D41-B53448544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FBFF6A-1CAA-B8BA-4D02-1408F7CF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FAA5A1-22E3-C1E2-1AFF-E519AB010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054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FA4B4-3F2D-6E2E-CD3B-4882A590F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B05D207-939A-E2F8-2C45-092EC942A6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2CF014-26E1-4E03-E25D-906FD0573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68EABA-AE85-3566-4680-6B7AE553D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A3291-EA81-2641-F7A5-C9615B76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E38596-73F7-22CF-4257-C2107C3F9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31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4A04EC-A9A1-9F51-395A-24151F754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CCFB8E-F4B8-E64D-D806-7F7D3EAE6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6C59B3-CD13-A1BE-64F1-7CC8AD8FF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ADF8F0-391E-4C28-B3EC-FA94B0B80675}" type="datetimeFigureOut">
              <a:rPr lang="ko-KR" altLang="en-US" smtClean="0"/>
              <a:t>2024-11-05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5AE4F3-B775-22AF-A64D-3DBFE9351B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FBD93F-8E28-CB46-FF32-74395DC589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959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microsoft.com/office/2007/relationships/hdphoto" Target="../media/hdphoto3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1E29A-515A-60CB-8531-93752517F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인간의 얼굴, 만화 영화, 사람, 의류이(가) 표시된 사진&#10;&#10;자동 생성된 설명">
            <a:extLst>
              <a:ext uri="{FF2B5EF4-FFF2-40B4-BE49-F238E27FC236}">
                <a16:creationId xmlns:a16="http://schemas.microsoft.com/office/drawing/2014/main" id="{67AEB846-DD7F-D061-D957-E0F03440EC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37" b="98"/>
          <a:stretch/>
        </p:blipFill>
        <p:spPr>
          <a:xfrm>
            <a:off x="5902401" y="2002309"/>
            <a:ext cx="6177807" cy="486136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88B0A44-E816-E0AA-4F5D-9467B13449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A54306-454E-E9B8-B99D-56118857E0F5}"/>
              </a:ext>
            </a:extLst>
          </p:cNvPr>
          <p:cNvGrpSpPr/>
          <p:nvPr/>
        </p:nvGrpSpPr>
        <p:grpSpPr>
          <a:xfrm>
            <a:off x="355414" y="1518622"/>
            <a:ext cx="5690592" cy="4618299"/>
            <a:chOff x="355414" y="1518622"/>
            <a:chExt cx="5690592" cy="461829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057612-8222-9F03-BB9E-4CB4CBA60D25}"/>
                </a:ext>
              </a:extLst>
            </p:cNvPr>
            <p:cNvSpPr txBox="1"/>
            <p:nvPr/>
          </p:nvSpPr>
          <p:spPr>
            <a:xfrm>
              <a:off x="355494" y="1518622"/>
              <a:ext cx="5690432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srgbClr val="0C84B4"/>
                    </a:outerShdw>
                  </a:effectLst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부채 스킬 기획서</a:t>
              </a:r>
              <a:endParaRPr lang="en-US" altLang="ko-KR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srgbClr val="0C84B4"/>
                  </a:outerShdw>
                </a:effectLst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C75436-DB99-F5FA-1380-F537B13B381F}"/>
                </a:ext>
              </a:extLst>
            </p:cNvPr>
            <p:cNvSpPr txBox="1"/>
            <p:nvPr/>
          </p:nvSpPr>
          <p:spPr>
            <a:xfrm>
              <a:off x="355414" y="2332707"/>
              <a:ext cx="56905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800" dirty="0" err="1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쿼터뷰</a:t>
              </a:r>
              <a:r>
                <a:rPr lang="ko-KR" altLang="en-US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 액션 </a:t>
              </a:r>
              <a:r>
                <a:rPr lang="en-US" altLang="ko-KR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RPG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7FF4D6-C259-7ACE-BB64-51E678E3A21B}"/>
                </a:ext>
              </a:extLst>
            </p:cNvPr>
            <p:cNvSpPr txBox="1"/>
            <p:nvPr/>
          </p:nvSpPr>
          <p:spPr>
            <a:xfrm>
              <a:off x="2369110" y="5829144"/>
              <a:ext cx="1663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홍진선</a:t>
              </a:r>
              <a:endParaRPr lang="en-US" altLang="ko-KR" sz="14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D1EBE0A-39B8-1ABD-A33A-91625C520239}"/>
                </a:ext>
              </a:extLst>
            </p:cNvPr>
            <p:cNvGrpSpPr/>
            <p:nvPr/>
          </p:nvGrpSpPr>
          <p:grpSpPr>
            <a:xfrm>
              <a:off x="1291998" y="2198179"/>
              <a:ext cx="3817425" cy="132080"/>
              <a:chOff x="1221935" y="2180573"/>
              <a:chExt cx="3817425" cy="13208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1E65921-D0AE-70DE-AD3B-3D15B4CE01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3817425" cy="0"/>
              </a:xfrm>
              <a:prstGeom prst="line">
                <a:avLst/>
              </a:prstGeom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다이아몬드 28">
                <a:extLst>
                  <a:ext uri="{FF2B5EF4-FFF2-40B4-BE49-F238E27FC236}">
                    <a16:creationId xmlns:a16="http://schemas.microsoft.com/office/drawing/2014/main" id="{438967C4-4830-3B21-7066-24487D04EB9A}"/>
                  </a:ext>
                </a:extLst>
              </p:cNvPr>
              <p:cNvSpPr/>
              <p:nvPr/>
            </p:nvSpPr>
            <p:spPr>
              <a:xfrm>
                <a:off x="3064607" y="2180573"/>
                <a:ext cx="132080" cy="132080"/>
              </a:xfrm>
              <a:prstGeom prst="diamond">
                <a:avLst/>
              </a:prstGeom>
              <a:solidFill>
                <a:srgbClr val="0B76A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1044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8CB30-C734-E478-1693-DE95ED6F9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화살표: 오각형 25">
            <a:extLst>
              <a:ext uri="{FF2B5EF4-FFF2-40B4-BE49-F238E27FC236}">
                <a16:creationId xmlns:a16="http://schemas.microsoft.com/office/drawing/2014/main" id="{018B5D43-86C6-A323-2666-C81052ABDB88}"/>
              </a:ext>
            </a:extLst>
          </p:cNvPr>
          <p:cNvSpPr/>
          <p:nvPr/>
        </p:nvSpPr>
        <p:spPr>
          <a:xfrm>
            <a:off x="1" y="994687"/>
            <a:ext cx="1302025" cy="404461"/>
          </a:xfrm>
          <a:prstGeom prst="homePlate">
            <a:avLst/>
          </a:prstGeom>
          <a:solidFill>
            <a:schemeClr val="bg1"/>
          </a:solidFill>
          <a:ln w="19050">
            <a:solidFill>
              <a:srgbClr val="0A6D9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185B064-25F0-562D-9003-A0FB7A0284D1}"/>
              </a:ext>
            </a:extLst>
          </p:cNvPr>
          <p:cNvGrpSpPr>
            <a:grpSpLocks/>
          </p:cNvGrpSpPr>
          <p:nvPr/>
        </p:nvGrpSpPr>
        <p:grpSpPr>
          <a:xfrm>
            <a:off x="1" y="78962"/>
            <a:ext cx="12191999" cy="515815"/>
            <a:chOff x="1" y="78962"/>
            <a:chExt cx="12191999" cy="51581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486904-8443-D210-BD1D-61075063EFAC}"/>
                </a:ext>
              </a:extLst>
            </p:cNvPr>
            <p:cNvSpPr txBox="1">
              <a:spLocks/>
            </p:cNvSpPr>
            <p:nvPr/>
          </p:nvSpPr>
          <p:spPr>
            <a:xfrm>
              <a:off x="10502114" y="353329"/>
              <a:ext cx="168988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900" b="1" dirty="0" err="1">
                  <a:solidFill>
                    <a:schemeClr val="bg1">
                      <a:lumMod val="50000"/>
                    </a:schemeClr>
                  </a:solidFill>
                  <a:effectLst/>
                </a:rPr>
                <a:t>리트루기아</a:t>
              </a:r>
              <a:r>
                <a:rPr lang="ko-KR" altLang="en-US" sz="9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 부채 스킬 기획서</a:t>
              </a:r>
              <a:endParaRPr lang="en-US" altLang="ko-KR" sz="9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7EBE5B8E-685F-C262-5A31-2A911F9662F6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1" y="594777"/>
              <a:ext cx="3497005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E5F4C1B3-5F4F-7046-82F7-A6496E942DEB}"/>
                </a:ext>
              </a:extLst>
            </p:cNvPr>
            <p:cNvCxnSpPr>
              <a:cxnSpLocks/>
              <a:endCxn id="12" idx="4"/>
            </p:cNvCxnSpPr>
            <p:nvPr/>
          </p:nvCxnSpPr>
          <p:spPr>
            <a:xfrm flipH="1">
              <a:off x="4897181" y="594777"/>
              <a:ext cx="7294819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1A127D8-7E4B-AC98-A19C-7540C7BDDD2B}"/>
                </a:ext>
              </a:extLst>
            </p:cNvPr>
            <p:cNvSpPr txBox="1">
              <a:spLocks/>
            </p:cNvSpPr>
            <p:nvPr/>
          </p:nvSpPr>
          <p:spPr>
            <a:xfrm>
              <a:off x="3777642" y="251815"/>
              <a:ext cx="9653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b="1" dirty="0">
                  <a:effectLst/>
                </a:rPr>
                <a:t>기본 모션</a:t>
              </a:r>
              <a:endParaRPr lang="en-US" altLang="ko-KR" sz="1400" b="1" dirty="0">
                <a:effectLst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7CEE25B-6E8A-55C7-B633-ED89EEC34CB9}"/>
                </a:ext>
              </a:extLst>
            </p:cNvPr>
            <p:cNvGrpSpPr>
              <a:grpSpLocks/>
            </p:cNvGrpSpPr>
            <p:nvPr/>
          </p:nvGrpSpPr>
          <p:grpSpPr>
            <a:xfrm>
              <a:off x="5104149" y="181080"/>
              <a:ext cx="1600200" cy="403080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4" name="평행 사변형 3">
                <a:extLst>
                  <a:ext uri="{FF2B5EF4-FFF2-40B4-BE49-F238E27FC236}">
                    <a16:creationId xmlns:a16="http://schemas.microsoft.com/office/drawing/2014/main" id="{DED8091D-F0CD-37D5-A06A-515C85DD664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2A273FE-2C02-7AEB-92C4-1AE8787EB9E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57728" y="200289"/>
                <a:ext cx="441146" cy="320546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스킬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B56E1EEC-2C05-EF7E-4819-18E879BFB044}"/>
                </a:ext>
              </a:extLst>
            </p:cNvPr>
            <p:cNvGrpSpPr>
              <a:grpSpLocks/>
            </p:cNvGrpSpPr>
            <p:nvPr/>
          </p:nvGrpSpPr>
          <p:grpSpPr>
            <a:xfrm>
              <a:off x="1907875" y="181080"/>
              <a:ext cx="1600200" cy="403081"/>
              <a:chOff x="4397331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7" name="평행 사변형 6">
                <a:extLst>
                  <a:ext uri="{FF2B5EF4-FFF2-40B4-BE49-F238E27FC236}">
                    <a16:creationId xmlns:a16="http://schemas.microsoft.com/office/drawing/2014/main" id="{D85606E0-4755-FA7C-FD7C-43A6C2A4509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7331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08B62A8-0DD6-9C79-BCAA-44096219672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무기 소개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5E8BB58-3726-6895-B2BA-58C6BCF4C96C}"/>
                </a:ext>
              </a:extLst>
            </p:cNvPr>
            <p:cNvGrpSpPr>
              <a:grpSpLocks/>
            </p:cNvGrpSpPr>
            <p:nvPr/>
          </p:nvGrpSpPr>
          <p:grpSpPr>
            <a:xfrm>
              <a:off x="309738" y="181080"/>
              <a:ext cx="1600200" cy="403081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10" name="평행 사변형 9">
                <a:extLst>
                  <a:ext uri="{FF2B5EF4-FFF2-40B4-BE49-F238E27FC236}">
                    <a16:creationId xmlns:a16="http://schemas.microsoft.com/office/drawing/2014/main" id="{8D80FF24-6FF3-7CDC-DDCC-E18CD3C06A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2886649-3B24-63BE-F4C8-7D85123FC09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</a:rPr>
                  <a:t>기획 의도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675D95F3-69E0-A9E1-3913-DB99EB56403B}"/>
                </a:ext>
              </a:extLst>
            </p:cNvPr>
            <p:cNvSpPr>
              <a:spLocks/>
            </p:cNvSpPr>
            <p:nvPr/>
          </p:nvSpPr>
          <p:spPr>
            <a:xfrm>
              <a:off x="3427950" y="185202"/>
              <a:ext cx="1674019" cy="409575"/>
            </a:xfrm>
            <a:custGeom>
              <a:avLst/>
              <a:gdLst>
                <a:gd name="connsiteX0" fmla="*/ 0 w 1674019"/>
                <a:gd name="connsiteY0" fmla="*/ 409575 h 409575"/>
                <a:gd name="connsiteX1" fmla="*/ 69056 w 1674019"/>
                <a:gd name="connsiteY1" fmla="*/ 409575 h 409575"/>
                <a:gd name="connsiteX2" fmla="*/ 271463 w 1674019"/>
                <a:gd name="connsiteY2" fmla="*/ 0 h 409575"/>
                <a:gd name="connsiteX3" fmla="*/ 1674019 w 1674019"/>
                <a:gd name="connsiteY3" fmla="*/ 0 h 409575"/>
                <a:gd name="connsiteX4" fmla="*/ 1469231 w 1674019"/>
                <a:gd name="connsiteY4" fmla="*/ 409575 h 409575"/>
                <a:gd name="connsiteX5" fmla="*/ 1543050 w 1674019"/>
                <a:gd name="connsiteY5" fmla="*/ 409575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019" h="409575">
                  <a:moveTo>
                    <a:pt x="0" y="409575"/>
                  </a:moveTo>
                  <a:lnTo>
                    <a:pt x="69056" y="409575"/>
                  </a:lnTo>
                  <a:lnTo>
                    <a:pt x="271463" y="0"/>
                  </a:lnTo>
                  <a:lnTo>
                    <a:pt x="1674019" y="0"/>
                  </a:lnTo>
                  <a:lnTo>
                    <a:pt x="1469231" y="409575"/>
                  </a:lnTo>
                  <a:lnTo>
                    <a:pt x="1543050" y="409575"/>
                  </a:lnTo>
                </a:path>
              </a:pathLst>
            </a:custGeom>
            <a:noFill/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A5DF718A-5926-099E-194D-C259D51436D7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805028" y="78962"/>
              <a:ext cx="307840" cy="263869"/>
              <a:chOff x="1302299" y="2529509"/>
              <a:chExt cx="800080" cy="685799"/>
            </a:xfrm>
            <a:solidFill>
              <a:schemeClr val="accent4">
                <a:lumMod val="50000"/>
              </a:schemeClr>
            </a:solidFill>
          </p:grpSpPr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3DA8DAA5-4F79-F001-92E2-4F308DC44F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DBF8DA13-2253-A9A1-0B02-2D98B7E63F8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3" name="직사각형 12">
            <a:hlinkClick r:id="rId2" action="ppaction://hlinksldjump"/>
            <a:extLst>
              <a:ext uri="{FF2B5EF4-FFF2-40B4-BE49-F238E27FC236}">
                <a16:creationId xmlns:a16="http://schemas.microsoft.com/office/drawing/2014/main" id="{3AB1F9ED-BC82-0B9C-3260-2906EBCE6EEE}"/>
              </a:ext>
            </a:extLst>
          </p:cNvPr>
          <p:cNvSpPr/>
          <p:nvPr/>
        </p:nvSpPr>
        <p:spPr>
          <a:xfrm>
            <a:off x="10614103" y="66088"/>
            <a:ext cx="1495199" cy="462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0B8D98-2658-1D42-EEFC-EC903B06FFE7}"/>
              </a:ext>
            </a:extLst>
          </p:cNvPr>
          <p:cNvSpPr txBox="1"/>
          <p:nvPr/>
        </p:nvSpPr>
        <p:spPr>
          <a:xfrm>
            <a:off x="33832" y="1058417"/>
            <a:ext cx="1039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3. </a:t>
            </a:r>
            <a:r>
              <a:rPr lang="ko-KR" altLang="en-US" sz="1200" b="1" dirty="0">
                <a:latin typeface="+mn-ea"/>
              </a:rPr>
              <a:t>전투 상태</a:t>
            </a:r>
            <a:endParaRPr lang="en-US" altLang="ko-KR" sz="1200" b="1" dirty="0">
              <a:latin typeface="+mn-ea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B839BE34-65AA-FC42-C412-143B5EA5A431}"/>
              </a:ext>
            </a:extLst>
          </p:cNvPr>
          <p:cNvGraphicFramePr>
            <a:graphicFrameLocks noGrp="1"/>
          </p:cNvGraphicFramePr>
          <p:nvPr/>
        </p:nvGraphicFramePr>
        <p:xfrm>
          <a:off x="1775736" y="1639285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latin typeface="+mn-ea"/>
                        </a:rPr>
                        <a:t>평화 </a:t>
                      </a:r>
                      <a:r>
                        <a:rPr lang="en-US" altLang="ko-KR" sz="1000" b="1" dirty="0">
                          <a:latin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latin typeface="+mn-ea"/>
                        </a:rPr>
                        <a:t>전투 </a:t>
                      </a:r>
                      <a:r>
                        <a:rPr lang="en-US" altLang="ko-KR" sz="1000" b="1" dirty="0">
                          <a:latin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</a:rPr>
                        <a:t>부채를 허리춤에 장착하고 양 손으로 뒷짐을 집니다</a:t>
                      </a:r>
                      <a:r>
                        <a:rPr lang="en-US" altLang="ko-KR" sz="1000" dirty="0">
                          <a:latin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dirty="0">
                          <a:latin typeface="+mn-ea"/>
                        </a:rPr>
                        <a:t>왼손은 주먹을 쥔 상태로 뒷짐을 지고</a:t>
                      </a:r>
                      <a:r>
                        <a:rPr lang="en-US" altLang="ko-KR" sz="1000" dirty="0">
                          <a:latin typeface="+mn-ea"/>
                        </a:rPr>
                        <a:t> </a:t>
                      </a:r>
                      <a:r>
                        <a:rPr lang="ko-KR" altLang="en-US" sz="1000" dirty="0">
                          <a:latin typeface="+mn-ea"/>
                        </a:rPr>
                        <a:t>몸을 </a:t>
                      </a:r>
                      <a:endParaRPr lang="en-US" altLang="ko-KR" sz="1000" dirty="0">
                        <a:latin typeface="+mn-ea"/>
                      </a:endParaRPr>
                    </a:p>
                    <a:p>
                      <a:pPr algn="ctr"/>
                      <a:r>
                        <a:rPr lang="ko-KR" altLang="en-US" sz="1000" dirty="0">
                          <a:latin typeface="+mn-ea"/>
                        </a:rPr>
                        <a:t>오른손의 부채를 가슴 쪽으로 가져간다</a:t>
                      </a:r>
                      <a:r>
                        <a:rPr lang="en-US" altLang="ko-KR" sz="1000" dirty="0">
                          <a:latin typeface="+mn-ea"/>
                        </a:rPr>
                        <a:t>.</a:t>
                      </a:r>
                    </a:p>
                    <a:p>
                      <a:pPr algn="ctr"/>
                      <a:r>
                        <a:rPr lang="ko-KR" altLang="en-US" sz="1000" dirty="0">
                          <a:latin typeface="+mn-ea"/>
                        </a:rPr>
                        <a:t>이후 부채를 살랑살랑 흔든다</a:t>
                      </a:r>
                      <a:r>
                        <a:rPr lang="en-US" altLang="ko-KR" sz="1000" dirty="0">
                          <a:latin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16" name="Picture 14">
            <a:extLst>
              <a:ext uri="{FF2B5EF4-FFF2-40B4-BE49-F238E27FC236}">
                <a16:creationId xmlns:a16="http://schemas.microsoft.com/office/drawing/2014/main" id="{6414B04C-3233-6CDC-D161-9C471F8DE0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91" b="-1"/>
          <a:stretch/>
        </p:blipFill>
        <p:spPr bwMode="auto">
          <a:xfrm flipH="1">
            <a:off x="2752928" y="2408675"/>
            <a:ext cx="2614993" cy="219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그림 22" descr="공구, 칼이(가) 표시된 사진&#10;&#10;자동 생성된 설명">
            <a:extLst>
              <a:ext uri="{FF2B5EF4-FFF2-40B4-BE49-F238E27FC236}">
                <a16:creationId xmlns:a16="http://schemas.microsoft.com/office/drawing/2014/main" id="{548D10A7-9337-81B7-29BA-789751B289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" t="36662" b="39193"/>
          <a:stretch/>
        </p:blipFill>
        <p:spPr>
          <a:xfrm rot="5400000">
            <a:off x="3076816" y="4072230"/>
            <a:ext cx="885631" cy="183364"/>
          </a:xfrm>
          <a:prstGeom prst="rect">
            <a:avLst/>
          </a:prstGeom>
          <a:effectLst>
            <a:glow rad="101600">
              <a:schemeClr val="bg1">
                <a:alpha val="81000"/>
              </a:schemeClr>
            </a:glow>
          </a:effec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81F7D839-0531-DBF5-1132-7CB772F034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3"/>
          <a:stretch/>
        </p:blipFill>
        <p:spPr bwMode="auto">
          <a:xfrm>
            <a:off x="7325746" y="2353153"/>
            <a:ext cx="1990725" cy="33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962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40886628-0C5C-563D-F518-E791F38D44B5}"/>
              </a:ext>
            </a:extLst>
          </p:cNvPr>
          <p:cNvGrpSpPr>
            <a:grpSpLocks/>
          </p:cNvGrpSpPr>
          <p:nvPr/>
        </p:nvGrpSpPr>
        <p:grpSpPr>
          <a:xfrm>
            <a:off x="1" y="78962"/>
            <a:ext cx="12191999" cy="515815"/>
            <a:chOff x="1" y="78962"/>
            <a:chExt cx="12191999" cy="51581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62F3E9B-C7E6-43EC-87B7-D383431B5912}"/>
                </a:ext>
              </a:extLst>
            </p:cNvPr>
            <p:cNvSpPr txBox="1">
              <a:spLocks/>
            </p:cNvSpPr>
            <p:nvPr/>
          </p:nvSpPr>
          <p:spPr>
            <a:xfrm>
              <a:off x="10502114" y="353329"/>
              <a:ext cx="168988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900" b="1" dirty="0" err="1">
                  <a:solidFill>
                    <a:schemeClr val="bg1">
                      <a:lumMod val="50000"/>
                    </a:schemeClr>
                  </a:solidFill>
                  <a:effectLst/>
                </a:rPr>
                <a:t>리트루기아</a:t>
              </a:r>
              <a:r>
                <a:rPr lang="ko-KR" altLang="en-US" sz="9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 부채 스킬 기획서</a:t>
              </a:r>
              <a:endParaRPr lang="en-US" altLang="ko-KR" sz="9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FD1F631D-38BE-4D28-B764-73856FE1FD13}"/>
                </a:ext>
              </a:extLst>
            </p:cNvPr>
            <p:cNvCxnSpPr>
              <a:cxnSpLocks/>
              <a:stCxn id="22" idx="1"/>
            </p:cNvCxnSpPr>
            <p:nvPr/>
          </p:nvCxnSpPr>
          <p:spPr>
            <a:xfrm flipH="1">
              <a:off x="1" y="594777"/>
              <a:ext cx="5094454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BCDE5DF0-6259-40AE-A730-230714AFAE19}"/>
                </a:ext>
              </a:extLst>
            </p:cNvPr>
            <p:cNvCxnSpPr>
              <a:cxnSpLocks/>
              <a:endCxn id="22" idx="4"/>
            </p:cNvCxnSpPr>
            <p:nvPr/>
          </p:nvCxnSpPr>
          <p:spPr>
            <a:xfrm flipH="1">
              <a:off x="6494630" y="594777"/>
              <a:ext cx="5697370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CF924D7-D7ED-E2D5-3321-09A7230D1B4E}"/>
                </a:ext>
              </a:extLst>
            </p:cNvPr>
            <p:cNvSpPr txBox="1">
              <a:spLocks/>
            </p:cNvSpPr>
            <p:nvPr/>
          </p:nvSpPr>
          <p:spPr>
            <a:xfrm>
              <a:off x="5590538" y="251815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b="1" dirty="0">
                  <a:effectLst/>
                </a:rPr>
                <a:t>스킬</a:t>
              </a:r>
              <a:endParaRPr lang="en-US" altLang="ko-KR" sz="1400" b="1" dirty="0">
                <a:effectLst/>
              </a:endParaRP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0A330401-B587-FE31-C514-0700F3B186C6}"/>
                </a:ext>
              </a:extLst>
            </p:cNvPr>
            <p:cNvGrpSpPr>
              <a:grpSpLocks/>
            </p:cNvGrpSpPr>
            <p:nvPr/>
          </p:nvGrpSpPr>
          <p:grpSpPr>
            <a:xfrm>
              <a:off x="3506012" y="181080"/>
              <a:ext cx="1600200" cy="403080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12234C37-BBFA-9F0E-A283-08DDAC4DC6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F96456E-F31F-DCA5-5C1C-18F26511D74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6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기본 모션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E3E7D6C1-EC5B-9588-EF9E-BDE68463110E}"/>
                </a:ext>
              </a:extLst>
            </p:cNvPr>
            <p:cNvGrpSpPr>
              <a:grpSpLocks/>
            </p:cNvGrpSpPr>
            <p:nvPr/>
          </p:nvGrpSpPr>
          <p:grpSpPr>
            <a:xfrm>
              <a:off x="1907875" y="181080"/>
              <a:ext cx="1600200" cy="403081"/>
              <a:chOff x="4397331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17" name="평행 사변형 16">
                <a:extLst>
                  <a:ext uri="{FF2B5EF4-FFF2-40B4-BE49-F238E27FC236}">
                    <a16:creationId xmlns:a16="http://schemas.microsoft.com/office/drawing/2014/main" id="{48283FEA-0834-29A5-4C14-E98055DB9E6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7331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43B3411-F1BD-715A-5ADC-68ABA5BD16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무기 소개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CAF713F3-5586-B9FF-1743-1832EEEC9DBD}"/>
                </a:ext>
              </a:extLst>
            </p:cNvPr>
            <p:cNvGrpSpPr>
              <a:grpSpLocks/>
            </p:cNvGrpSpPr>
            <p:nvPr/>
          </p:nvGrpSpPr>
          <p:grpSpPr>
            <a:xfrm>
              <a:off x="309738" y="181080"/>
              <a:ext cx="1600200" cy="403081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20" name="평행 사변형 19">
                <a:extLst>
                  <a:ext uri="{FF2B5EF4-FFF2-40B4-BE49-F238E27FC236}">
                    <a16:creationId xmlns:a16="http://schemas.microsoft.com/office/drawing/2014/main" id="{0C6B6428-2819-AF1B-D62E-AEAFED9912C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928BCD6-9BBE-7FCE-2C1B-7BA32C7BE87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</a:rPr>
                  <a:t>기획 의도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E8468CBD-1318-623E-031A-8C2CF1D312CD}"/>
                </a:ext>
              </a:extLst>
            </p:cNvPr>
            <p:cNvSpPr>
              <a:spLocks/>
            </p:cNvSpPr>
            <p:nvPr/>
          </p:nvSpPr>
          <p:spPr>
            <a:xfrm>
              <a:off x="5025399" y="185202"/>
              <a:ext cx="1674019" cy="409575"/>
            </a:xfrm>
            <a:custGeom>
              <a:avLst/>
              <a:gdLst>
                <a:gd name="connsiteX0" fmla="*/ 0 w 1674019"/>
                <a:gd name="connsiteY0" fmla="*/ 409575 h 409575"/>
                <a:gd name="connsiteX1" fmla="*/ 69056 w 1674019"/>
                <a:gd name="connsiteY1" fmla="*/ 409575 h 409575"/>
                <a:gd name="connsiteX2" fmla="*/ 271463 w 1674019"/>
                <a:gd name="connsiteY2" fmla="*/ 0 h 409575"/>
                <a:gd name="connsiteX3" fmla="*/ 1674019 w 1674019"/>
                <a:gd name="connsiteY3" fmla="*/ 0 h 409575"/>
                <a:gd name="connsiteX4" fmla="*/ 1469231 w 1674019"/>
                <a:gd name="connsiteY4" fmla="*/ 409575 h 409575"/>
                <a:gd name="connsiteX5" fmla="*/ 1543050 w 1674019"/>
                <a:gd name="connsiteY5" fmla="*/ 409575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019" h="409575">
                  <a:moveTo>
                    <a:pt x="0" y="409575"/>
                  </a:moveTo>
                  <a:lnTo>
                    <a:pt x="69056" y="409575"/>
                  </a:lnTo>
                  <a:lnTo>
                    <a:pt x="271463" y="0"/>
                  </a:lnTo>
                  <a:lnTo>
                    <a:pt x="1674019" y="0"/>
                  </a:lnTo>
                  <a:lnTo>
                    <a:pt x="1469231" y="409575"/>
                  </a:lnTo>
                  <a:lnTo>
                    <a:pt x="1543050" y="409575"/>
                  </a:lnTo>
                </a:path>
              </a:pathLst>
            </a:custGeom>
            <a:noFill/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4328F72-14D1-035F-B1B8-F05D43C52E47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805028" y="78962"/>
              <a:ext cx="307840" cy="263869"/>
              <a:chOff x="1302299" y="2529509"/>
              <a:chExt cx="800080" cy="685799"/>
            </a:xfrm>
            <a:solidFill>
              <a:schemeClr val="accent4">
                <a:lumMod val="50000"/>
              </a:schemeClr>
            </a:solidFill>
          </p:grpSpPr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0B26BAF2-67C9-4090-81EB-7FDA4FBD77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id="{AFE2DE71-E514-8C45-3B6A-18E03BDA1F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3" name="직사각형 2">
            <a:hlinkClick r:id="rId2" action="ppaction://hlinksldjump"/>
            <a:extLst>
              <a:ext uri="{FF2B5EF4-FFF2-40B4-BE49-F238E27FC236}">
                <a16:creationId xmlns:a16="http://schemas.microsoft.com/office/drawing/2014/main" id="{C963332B-3A8F-D8D3-BF80-334F0B579A70}"/>
              </a:ext>
            </a:extLst>
          </p:cNvPr>
          <p:cNvSpPr/>
          <p:nvPr/>
        </p:nvSpPr>
        <p:spPr>
          <a:xfrm>
            <a:off x="10614103" y="66088"/>
            <a:ext cx="1495199" cy="462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442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사람, 의류, 만화 영화이(가) 표시된 사진&#10;&#10;자동 생성된 설명">
            <a:extLst>
              <a:ext uri="{FF2B5EF4-FFF2-40B4-BE49-F238E27FC236}">
                <a16:creationId xmlns:a16="http://schemas.microsoft.com/office/drawing/2014/main" id="{3B5E2E16-F74D-4438-922B-72BA09083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586" y="-56380"/>
            <a:ext cx="5210175" cy="4343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EA03C0C-B1CF-99D7-D005-13A9A3F87E05}"/>
              </a:ext>
            </a:extLst>
          </p:cNvPr>
          <p:cNvSpPr txBox="1"/>
          <p:nvPr/>
        </p:nvSpPr>
        <p:spPr>
          <a:xfrm>
            <a:off x="0" y="-954712"/>
            <a:ext cx="13227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무기 컨셉</a:t>
            </a:r>
            <a:r>
              <a:rPr lang="en-US" altLang="ko-KR" dirty="0"/>
              <a:t>: </a:t>
            </a:r>
          </a:p>
          <a:p>
            <a:r>
              <a:rPr lang="ko-KR" altLang="en-US" dirty="0"/>
              <a:t>동작 컨셉</a:t>
            </a:r>
            <a:r>
              <a:rPr lang="en-US" altLang="ko-KR" dirty="0"/>
              <a:t>: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F50607C-465B-40A3-A726-26166CBCC382}"/>
              </a:ext>
            </a:extLst>
          </p:cNvPr>
          <p:cNvGrpSpPr/>
          <p:nvPr/>
        </p:nvGrpSpPr>
        <p:grpSpPr>
          <a:xfrm>
            <a:off x="0" y="187949"/>
            <a:ext cx="7316426" cy="4277733"/>
            <a:chOff x="0" y="187949"/>
            <a:chExt cx="7316426" cy="427773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991723C-9AF8-73CD-0334-ED2548E83F28}"/>
                </a:ext>
              </a:extLst>
            </p:cNvPr>
            <p:cNvSpPr txBox="1"/>
            <p:nvPr/>
          </p:nvSpPr>
          <p:spPr>
            <a:xfrm>
              <a:off x="0" y="866903"/>
              <a:ext cx="627287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근거리 마법사 </a:t>
              </a:r>
              <a:r>
                <a:rPr lang="en-US" altLang="ko-KR" dirty="0"/>
                <a:t>: 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마법사는 원거리에서만 싸운다</a:t>
              </a:r>
              <a:r>
                <a:rPr lang="en-US" altLang="ko-KR" dirty="0"/>
                <a:t>? No!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몸에 보호막을 두르고 근접해서 싸우는 스타일의 마법사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endParaRPr lang="en-US" altLang="ko-KR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9F0E280-38BD-A78D-5B1B-7DE8D2803B1D}"/>
                </a:ext>
              </a:extLst>
            </p:cNvPr>
            <p:cNvSpPr txBox="1"/>
            <p:nvPr/>
          </p:nvSpPr>
          <p:spPr>
            <a:xfrm>
              <a:off x="0" y="2115320"/>
              <a:ext cx="686758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숙련된 유저를 위한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 err="1"/>
                <a:t>하이리스크</a:t>
              </a:r>
              <a:r>
                <a:rPr lang="ko-KR" altLang="en-US" dirty="0"/>
                <a:t> 하이리턴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무기에 체력 보정이 없어 체력이 낮다</a:t>
              </a:r>
              <a:r>
                <a:rPr lang="en-US" altLang="ko-KR" dirty="0"/>
                <a:t>.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적에게 달라붙고 적의 공격을 피해야 온전한 효과를 발휘한다</a:t>
              </a:r>
              <a:r>
                <a:rPr lang="en-US" altLang="ko-KR" dirty="0"/>
                <a:t>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B574DF8-A2A3-F7DE-E1CC-BCBD5189DC6A}"/>
                </a:ext>
              </a:extLst>
            </p:cNvPr>
            <p:cNvSpPr txBox="1"/>
            <p:nvPr/>
          </p:nvSpPr>
          <p:spPr>
            <a:xfrm>
              <a:off x="0" y="3542352"/>
              <a:ext cx="731642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전통적인 부채</a:t>
              </a:r>
              <a:r>
                <a:rPr lang="en-US" altLang="ko-KR" dirty="0"/>
                <a:t>, </a:t>
              </a:r>
              <a:r>
                <a:rPr lang="ko-KR" altLang="en-US" dirty="0"/>
                <a:t>선비를 나타내는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여유롭고 절제된 동작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선비가 부채를 들고 추는 전통 춤 </a:t>
              </a:r>
              <a:r>
                <a:rPr lang="en-US" altLang="ko-KR" dirty="0"/>
                <a:t>‘</a:t>
              </a:r>
              <a:r>
                <a:rPr lang="ko-KR" altLang="en-US" dirty="0" err="1"/>
                <a:t>한량무</a:t>
              </a:r>
              <a:r>
                <a:rPr lang="en-US" altLang="ko-KR" dirty="0"/>
                <a:t>’</a:t>
              </a:r>
              <a:r>
                <a:rPr lang="ko-KR" altLang="en-US" dirty="0"/>
                <a:t>에서 모티브를 받은 무기</a:t>
              </a:r>
              <a:endParaRPr lang="en-US" altLang="ko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0E9EA92-47DC-FD80-65A8-723046170DFC}"/>
                </a:ext>
              </a:extLst>
            </p:cNvPr>
            <p:cNvSpPr txBox="1"/>
            <p:nvPr/>
          </p:nvSpPr>
          <p:spPr>
            <a:xfrm>
              <a:off x="0" y="187949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기획 의도</a:t>
              </a:r>
              <a:endParaRPr lang="en-US" altLang="ko-KR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BC10790-19E8-5DD2-F1D6-8ED133F9961D}"/>
              </a:ext>
            </a:extLst>
          </p:cNvPr>
          <p:cNvSpPr txBox="1"/>
          <p:nvPr/>
        </p:nvSpPr>
        <p:spPr>
          <a:xfrm>
            <a:off x="2709623" y="5225739"/>
            <a:ext cx="20249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(1)</a:t>
            </a:r>
            <a:r>
              <a:rPr lang="ko-KR" altLang="en-US" sz="1100" b="1" dirty="0">
                <a:latin typeface="+mn-ea"/>
              </a:rPr>
              <a:t> 적이 단일 대상일 때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E76B6-2087-1A27-50AE-A002B627AC92}"/>
              </a:ext>
            </a:extLst>
          </p:cNvPr>
          <p:cNvSpPr txBox="1"/>
          <p:nvPr/>
        </p:nvSpPr>
        <p:spPr>
          <a:xfrm>
            <a:off x="2941440" y="5487861"/>
            <a:ext cx="5112297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적이 단일 대상일 때 해당 대상에게만 번개가 방출되어 높은 피해를 줄 수 있습니다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3BC73-AFC7-A9A8-132D-00DBAD097980}"/>
              </a:ext>
            </a:extLst>
          </p:cNvPr>
          <p:cNvSpPr txBox="1"/>
          <p:nvPr/>
        </p:nvSpPr>
        <p:spPr>
          <a:xfrm>
            <a:off x="2709623" y="6292231"/>
            <a:ext cx="29209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(2)</a:t>
            </a:r>
            <a:r>
              <a:rPr lang="ko-KR" altLang="en-US" sz="1100" b="1" dirty="0">
                <a:latin typeface="+mn-ea"/>
              </a:rPr>
              <a:t> 몬스터의 공격 사이 사이에 스킬을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3B04CB-FE75-8B48-14C2-4B4C26D6D612}"/>
              </a:ext>
            </a:extLst>
          </p:cNvPr>
          <p:cNvSpPr txBox="1"/>
          <p:nvPr/>
        </p:nvSpPr>
        <p:spPr>
          <a:xfrm>
            <a:off x="2941440" y="6553841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3ED466-4640-5654-A90B-E96928D37263}"/>
              </a:ext>
            </a:extLst>
          </p:cNvPr>
          <p:cNvSpPr txBox="1"/>
          <p:nvPr/>
        </p:nvSpPr>
        <p:spPr>
          <a:xfrm>
            <a:off x="2709623" y="7358723"/>
            <a:ext cx="13484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(3)</a:t>
            </a:r>
            <a:r>
              <a:rPr lang="ko-KR" altLang="en-US" sz="1100" b="1" dirty="0">
                <a:latin typeface="+mn-ea"/>
              </a:rPr>
              <a:t> 근</a:t>
            </a:r>
            <a:r>
              <a:rPr lang="en-US" altLang="ko-KR" sz="1100" b="1" dirty="0">
                <a:latin typeface="+mn-ea"/>
              </a:rPr>
              <a:t>,</a:t>
            </a:r>
            <a:r>
              <a:rPr lang="ko-KR" altLang="en-US" sz="1100" b="1" dirty="0">
                <a:latin typeface="+mn-ea"/>
              </a:rPr>
              <a:t>중거리 전투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70028B-7063-45C3-A8F7-E00F1127F054}"/>
              </a:ext>
            </a:extLst>
          </p:cNvPr>
          <p:cNvSpPr txBox="1"/>
          <p:nvPr/>
        </p:nvSpPr>
        <p:spPr>
          <a:xfrm>
            <a:off x="2941440" y="7620333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4009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99EA797-D46C-6CB8-B640-8C324BC3F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198125"/>
              </p:ext>
            </p:extLst>
          </p:nvPr>
        </p:nvGraphicFramePr>
        <p:xfrm>
          <a:off x="-1514399" y="2304939"/>
          <a:ext cx="14459798" cy="48423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86341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845443490"/>
                    </a:ext>
                  </a:extLst>
                </a:gridCol>
                <a:gridCol w="8299738">
                  <a:extLst>
                    <a:ext uri="{9D8B030D-6E8A-4147-A177-3AD203B41FA5}">
                      <a16:colId xmlns:a16="http://schemas.microsoft.com/office/drawing/2014/main" val="1596263472"/>
                    </a:ext>
                  </a:extLst>
                </a:gridCol>
                <a:gridCol w="4106919">
                  <a:extLst>
                    <a:ext uri="{9D8B030D-6E8A-4147-A177-3AD203B41FA5}">
                      <a16:colId xmlns:a16="http://schemas.microsoft.com/office/drawing/2014/main" val="2266170427"/>
                    </a:ext>
                  </a:extLst>
                </a:gridCol>
              </a:tblGrid>
              <a:tr h="38002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이름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 err="1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628624"/>
                  </a:ext>
                </a:extLst>
              </a:tr>
              <a:tr h="120036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일반 공격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3</a:t>
                      </a:r>
                      <a:r>
                        <a:rPr lang="ko-KR" sz="1000" dirty="0">
                          <a:effectLst/>
                        </a:rPr>
                        <a:t>번의 연계형 공격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앞으로 내밀면서 바깥쪽에서 안쪽으로 손을 휘두른다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손을 휘두르면서 부채를 접어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뒤로 빼면서 부채를 </a:t>
                      </a:r>
                      <a:r>
                        <a:rPr lang="ko-KR" sz="1000" dirty="0" err="1">
                          <a:effectLst/>
                        </a:rPr>
                        <a:t>몸쪽으로</a:t>
                      </a:r>
                      <a:r>
                        <a:rPr lang="ko-KR" sz="1000" dirty="0">
                          <a:effectLst/>
                        </a:rPr>
                        <a:t> 끌어당기고 번개를 부채에 </a:t>
                      </a:r>
                      <a:r>
                        <a:rPr lang="ko-KR" sz="1000" dirty="0" err="1">
                          <a:effectLst/>
                        </a:rPr>
                        <a:t>끌어모으며</a:t>
                      </a:r>
                      <a:r>
                        <a:rPr lang="ko-KR" sz="1000" dirty="0">
                          <a:effectLst/>
                        </a:rPr>
                        <a:t>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부채를 정면으로 펼치며 번개를 방출해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스위칭 스킬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접혀 있는 부채를 꺼내며 하늘을 향해 펼친다</a:t>
                      </a:r>
                      <a:r>
                        <a:rPr lang="en-US" sz="1000" dirty="0">
                          <a:effectLst/>
                        </a:rPr>
                        <a:t>. 10</a:t>
                      </a:r>
                      <a:r>
                        <a:rPr lang="ko-KR" sz="1000" dirty="0">
                          <a:effectLst/>
                        </a:rPr>
                        <a:t>초 동안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초마다 </a:t>
                      </a:r>
                      <a:r>
                        <a:rPr lang="ko-KR" sz="1000" dirty="0" err="1">
                          <a:effectLst/>
                        </a:rPr>
                        <a:t>랜덤한</a:t>
                      </a:r>
                      <a:r>
                        <a:rPr lang="ko-KR" sz="1000" dirty="0">
                          <a:effectLst/>
                        </a:rPr>
                        <a:t> 적에게 하늘에서 번개를 떨어트려 피해를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6170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1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위로 뻗는다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캐릭터에게 내려친다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내려칠 때 주변에 피해를 입힌다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캐릭터의 몸 주변에 일정량의 데미지를 흡수하는 번개 보호막을 형성한다</a:t>
                      </a:r>
                      <a:r>
                        <a:rPr lang="en-US" sz="1000" dirty="0">
                          <a:effectLst/>
                        </a:rPr>
                        <a:t>. (5</a:t>
                      </a:r>
                      <a:r>
                        <a:rPr lang="ko-KR" sz="1000" dirty="0">
                          <a:effectLst/>
                        </a:rPr>
                        <a:t>초 지속</a:t>
                      </a:r>
                      <a:r>
                        <a:rPr lang="en-US" sz="1000" dirty="0">
                          <a:effectLst/>
                        </a:rPr>
                        <a:t>) </a:t>
                      </a:r>
                      <a:r>
                        <a:rPr lang="ko-KR" sz="1000" dirty="0">
                          <a:effectLst/>
                        </a:rPr>
                        <a:t>보호막이 적의 공격에 의해 제거되지 않고 지속시간이 지나 사라질 때 주변으로 번개를 방출하며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공격한다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보호막 형성과 동시에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 형성한다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일반 공격의 세 번째 공격에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개씩 발사한다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스킬을 재사용하면 남아있는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한 번에 마우스 포인터 위치로 발사하여 바닥에 꽂는다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2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왼손을 앞으로 뻗고 부채를 왼손에 가져가며 손바닥을 치듯이 접는다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왼손의 손바닥 위에 번개 구체가 두개 형성된다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펼치며 손을 내리고 아래에서 위로</a:t>
                      </a:r>
                      <a:r>
                        <a:rPr lang="en-US" sz="1000" dirty="0">
                          <a:effectLst/>
                        </a:rPr>
                        <a:t>, </a:t>
                      </a:r>
                      <a:r>
                        <a:rPr lang="ko-KR" sz="1000" dirty="0">
                          <a:effectLst/>
                        </a:rPr>
                        <a:t>안에서 밖으로 부채를 총 두 번 휘둘러 번개를 방출한다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3 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접은 후 몸을 한 바퀴 회전하며 하늘을 향해 펼친다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전방의 하늘에 원형의 부채 모양으로 번개가 형성되고 회전하며 하늘의 번개를 담는다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수직으로 내리는 동작을 따라 거대한 번개가 한 번 내리친다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4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100" dirty="0">
                        <a:effectLst/>
                        <a:latin typeface="맑은 고딕" panose="020B0503020000020004" pitchFamily="50" charset="-127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허리 뒤의 왼손위에 포갠다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번개를 온 몸에 </a:t>
                      </a:r>
                      <a:r>
                        <a:rPr lang="ko-KR" sz="1000" dirty="0" err="1">
                          <a:effectLst/>
                        </a:rPr>
                        <a:t>끌어모은다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천천히 세 걸음 전진한다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걸음마다 몸에 담긴 번개가 </a:t>
                      </a:r>
                      <a:r>
                        <a:rPr lang="ko-KR" sz="1000" dirty="0" err="1">
                          <a:effectLst/>
                        </a:rPr>
                        <a:t>퍼져나가</a:t>
                      </a:r>
                      <a:r>
                        <a:rPr lang="ko-KR" sz="1000" dirty="0">
                          <a:effectLst/>
                        </a:rPr>
                        <a:t> 주변의 적에게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발사하는 스킬이 있어야 함</a:t>
                      </a:r>
                      <a:r>
                        <a:rPr lang="en-US" altLang="ko-KR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084260564"/>
                  </a:ext>
                </a:extLst>
              </a:tr>
            </a:tbl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A72F0025-9A08-CDCB-1731-419954514003}"/>
              </a:ext>
            </a:extLst>
          </p:cNvPr>
          <p:cNvGrpSpPr/>
          <p:nvPr/>
        </p:nvGrpSpPr>
        <p:grpSpPr>
          <a:xfrm>
            <a:off x="7503248" y="343219"/>
            <a:ext cx="3000375" cy="1511300"/>
            <a:chOff x="0" y="0"/>
            <a:chExt cx="3000375" cy="1511935"/>
          </a:xfrm>
        </p:grpSpPr>
        <p:pic>
          <p:nvPicPr>
            <p:cNvPr id="6" name="그림 5" descr="손부채, 장식 부채, 야외, 팬이(가) 표시된 사진&#10;&#10;자동 생성된 설명">
              <a:extLst>
                <a:ext uri="{FF2B5EF4-FFF2-40B4-BE49-F238E27FC236}">
                  <a16:creationId xmlns:a16="http://schemas.microsoft.com/office/drawing/2014/main" id="{FABC51C5-34B1-E0F4-C33C-3847E959AC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675" y="0"/>
              <a:ext cx="2095500" cy="12947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 Box 1">
              <a:extLst>
                <a:ext uri="{FF2B5EF4-FFF2-40B4-BE49-F238E27FC236}">
                  <a16:creationId xmlns:a16="http://schemas.microsoft.com/office/drawing/2014/main" id="{AF9D1F49-7BE7-E346-DA5D-B0EF379F227A}"/>
                </a:ext>
              </a:extLst>
            </p:cNvPr>
            <p:cNvSpPr txBox="1"/>
            <p:nvPr/>
          </p:nvSpPr>
          <p:spPr>
            <a:xfrm>
              <a:off x="0" y="1190625"/>
              <a:ext cx="3000375" cy="321310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latinLnBrk="1">
                <a:spcAft>
                  <a:spcPts val="800"/>
                </a:spcAft>
              </a:pPr>
              <a:r>
                <a:rPr lang="ko-KR" sz="1000" b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흰색과 검은색이 조화를 이루는 접부채 모양의 무기</a:t>
              </a:r>
              <a:endParaRPr lang="ko-KR" sz="1000" b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endParaRPr>
            </a:p>
          </p:txBody>
        </p:sp>
      </p:grpSp>
      <p:pic>
        <p:nvPicPr>
          <p:cNvPr id="2052" name="그림 1">
            <a:extLst>
              <a:ext uri="{FF2B5EF4-FFF2-40B4-BE49-F238E27FC236}">
                <a16:creationId xmlns:a16="http://schemas.microsoft.com/office/drawing/2014/main" id="{E6908F0B-D612-F8EE-8A9F-6F38B9981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623" y="14789"/>
            <a:ext cx="1443038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D2DF4994-CBF1-E0ED-569B-66EAA0CF24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41989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[</a:t>
            </a:r>
            <a:r>
              <a:rPr kumimoji="0" lang="ko-KR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부채</a:t>
            </a: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]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공격 속도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보통</a:t>
            </a:r>
            <a:endParaRPr kumimoji="0" lang="ko-KR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번개를 다루는 마법 무기이다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528C918-52E8-95B1-1D55-D15EE7606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10290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</a:b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전투 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IDLE: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왼손은 주먹을 쥔 상태로 등뒤에 둔다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오른손으로 부채를 펼쳐 가볍게 흔든다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87AC8CD8-7E17-4FC6-ADD2-C9CF2CADE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399" y="16771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 </a:t>
            </a:r>
            <a:endParaRPr kumimoji="0" lang="en-US" altLang="ko-KR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79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FAA0CE-9D6F-AEB7-2275-02D8143673AC}"/>
              </a:ext>
            </a:extLst>
          </p:cNvPr>
          <p:cNvSpPr/>
          <p:nvPr/>
        </p:nvSpPr>
        <p:spPr>
          <a:xfrm>
            <a:off x="210640" y="575317"/>
            <a:ext cx="11770720" cy="616299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1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DC67-EF8D-32B5-7050-4CF10686D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81EE9BC1-DEE3-70E4-1BB8-E401F8A56D87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3973B4-C915-2C2A-B673-EF9C277425C8}"/>
              </a:ext>
            </a:extLst>
          </p:cNvPr>
          <p:cNvSpPr txBox="1"/>
          <p:nvPr/>
        </p:nvSpPr>
        <p:spPr>
          <a:xfrm>
            <a:off x="210640" y="34988"/>
            <a:ext cx="164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36AF04-402A-4014-F1C9-AB11C4F866D8}"/>
              </a:ext>
            </a:extLst>
          </p:cNvPr>
          <p:cNvSpPr txBox="1"/>
          <p:nvPr/>
        </p:nvSpPr>
        <p:spPr>
          <a:xfrm>
            <a:off x="10110907" y="244156"/>
            <a:ext cx="1646061" cy="153888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1C25EC67-7483-2C0D-7264-3A63E5035DF3}"/>
              </a:ext>
            </a:extLst>
          </p:cNvPr>
          <p:cNvGrpSpPr/>
          <p:nvPr/>
        </p:nvGrpSpPr>
        <p:grpSpPr>
          <a:xfrm>
            <a:off x="1062233" y="2045260"/>
            <a:ext cx="10066070" cy="3223104"/>
            <a:chOff x="1062233" y="2045260"/>
            <a:chExt cx="10066070" cy="3223104"/>
          </a:xfrm>
        </p:grpSpPr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295BA0E5-E37B-966F-624F-914D333BB7A6}"/>
                </a:ext>
              </a:extLst>
            </p:cNvPr>
            <p:cNvGrpSpPr/>
            <p:nvPr/>
          </p:nvGrpSpPr>
          <p:grpSpPr>
            <a:xfrm>
              <a:off x="1062233" y="2045260"/>
              <a:ext cx="2194560" cy="3223104"/>
              <a:chOff x="1062233" y="2045260"/>
              <a:chExt cx="2194560" cy="3223104"/>
            </a:xfrm>
          </p:grpSpPr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96781174-D72C-8AD3-DBD4-600A4D24FAE4}"/>
                  </a:ext>
                </a:extLst>
              </p:cNvPr>
              <p:cNvSpPr txBox="1"/>
              <p:nvPr/>
            </p:nvSpPr>
            <p:spPr>
              <a:xfrm>
                <a:off x="1532439" y="4276633"/>
                <a:ext cx="125707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기획 의도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전투의 방향성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88" name="사각형: 둥근 모서리 87">
                <a:extLst>
                  <a:ext uri="{FF2B5EF4-FFF2-40B4-BE49-F238E27FC236}">
                    <a16:creationId xmlns:a16="http://schemas.microsoft.com/office/drawing/2014/main" id="{C61E2CB3-6C35-4C5A-BF27-0EA623B5883C}"/>
                  </a:ext>
                </a:extLst>
              </p:cNvPr>
              <p:cNvSpPr/>
              <p:nvPr/>
            </p:nvSpPr>
            <p:spPr>
              <a:xfrm>
                <a:off x="1065159" y="2204076"/>
                <a:ext cx="2191634" cy="3064288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9" name="직사각형 88">
                <a:extLst>
                  <a:ext uri="{FF2B5EF4-FFF2-40B4-BE49-F238E27FC236}">
                    <a16:creationId xmlns:a16="http://schemas.microsoft.com/office/drawing/2014/main" id="{D6335535-5A1A-02F9-481F-A01D9F363A09}"/>
                  </a:ext>
                </a:extLst>
              </p:cNvPr>
              <p:cNvSpPr/>
              <p:nvPr/>
            </p:nvSpPr>
            <p:spPr>
              <a:xfrm>
                <a:off x="2002160" y="2045260"/>
                <a:ext cx="317632" cy="317632"/>
              </a:xfrm>
              <a:prstGeom prst="rect">
                <a:avLst/>
              </a:prstGeom>
              <a:solidFill>
                <a:srgbClr val="0B76A0"/>
              </a:solidFill>
              <a:ln w="6350">
                <a:solidFill>
                  <a:srgbClr val="5757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latin typeface="페이퍼로지 9 Black" pitchFamily="2" charset="-127"/>
                    <a:ea typeface="페이퍼로지 9 Black" pitchFamily="2" charset="-127"/>
                  </a:rPr>
                  <a:t>1</a:t>
                </a:r>
                <a:endParaRPr lang="ko-KR" altLang="en-US" sz="1200" dirty="0"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9C5608DF-BCDC-8EAF-73F1-A26FF77E0772}"/>
                  </a:ext>
                </a:extLst>
              </p:cNvPr>
              <p:cNvSpPr txBox="1"/>
              <p:nvPr/>
            </p:nvSpPr>
            <p:spPr>
              <a:xfrm>
                <a:off x="1856701" y="3497816"/>
                <a:ext cx="608550" cy="369332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bg1"/>
                    </a:solidFill>
                    <a:effectLst>
                      <a:glow rad="63500">
                        <a:srgbClr val="0B76A0">
                          <a:alpha val="87000"/>
                        </a:srgbClr>
                      </a:glow>
                      <a:outerShdw blurRad="50800" dist="38100" dir="2700000" algn="tl" rotWithShape="0">
                        <a:schemeClr val="tx1">
                          <a:alpha val="40000"/>
                        </a:schemeClr>
                      </a:outerShdw>
                    </a:effectLst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개요</a:t>
                </a:r>
                <a:endParaRPr lang="en-US" altLang="ko-KR" dirty="0">
                  <a:solidFill>
                    <a:schemeClr val="bg1"/>
                  </a:solidFill>
                  <a:effectLst>
                    <a:glow rad="63500">
                      <a:srgbClr val="0B76A0">
                        <a:alpha val="87000"/>
                      </a:srgbClr>
                    </a:glow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F2D63848-7369-58B0-4DE6-3F3BDC01F1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51656" y="3933152"/>
                <a:ext cx="1818640" cy="0"/>
              </a:xfrm>
              <a:prstGeom prst="line">
                <a:avLst/>
              </a:prstGeom>
              <a:ln w="635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71000">
                      <a:schemeClr val="bg1">
                        <a:lumMod val="50000"/>
                        <a:alpha val="70000"/>
                      </a:schemeClr>
                    </a:gs>
                    <a:gs pos="85000">
                      <a:schemeClr val="bg1">
                        <a:lumMod val="50000"/>
                        <a:alpha val="10000"/>
                      </a:schemeClr>
                    </a:gs>
                    <a:gs pos="100000">
                      <a:schemeClr val="bg1">
                        <a:lumMod val="50000"/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54511CDD-B425-50AC-4E35-6564AB35DF20}"/>
                  </a:ext>
                </a:extLst>
              </p:cNvPr>
              <p:cNvGrpSpPr/>
              <p:nvPr/>
            </p:nvGrpSpPr>
            <p:grpSpPr>
              <a:xfrm>
                <a:off x="1703776" y="2517707"/>
                <a:ext cx="914400" cy="914400"/>
                <a:chOff x="1703776" y="2517707"/>
                <a:chExt cx="914400" cy="914400"/>
              </a:xfrm>
            </p:grpSpPr>
            <p:pic>
              <p:nvPicPr>
                <p:cNvPr id="6" name="그림 5" descr="블랙, 어둠이(가) 표시된 사진&#10;&#10;자동 생성된 설명">
                  <a:extLst>
                    <a:ext uri="{FF2B5EF4-FFF2-40B4-BE49-F238E27FC236}">
                      <a16:creationId xmlns:a16="http://schemas.microsoft.com/office/drawing/2014/main" id="{4280613D-4023-5B8D-F42A-F0F457AA8B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03777" y="2517708"/>
                  <a:ext cx="914399" cy="914399"/>
                </a:xfrm>
                <a:prstGeom prst="ellipse">
                  <a:avLst/>
                </a:prstGeom>
              </p:spPr>
            </p:pic>
            <p:sp>
              <p:nvSpPr>
                <p:cNvPr id="15" name="타원 14">
                  <a:extLst>
                    <a:ext uri="{FF2B5EF4-FFF2-40B4-BE49-F238E27FC236}">
                      <a16:creationId xmlns:a16="http://schemas.microsoft.com/office/drawing/2014/main" id="{A2F8CDAB-D746-967D-E4CB-365F55EB59F4}"/>
                    </a:ext>
                  </a:extLst>
                </p:cNvPr>
                <p:cNvSpPr/>
                <p:nvPr/>
              </p:nvSpPr>
              <p:spPr>
                <a:xfrm>
                  <a:off x="1703776" y="2517707"/>
                  <a:ext cx="914400" cy="914400"/>
                </a:xfrm>
                <a:prstGeom prst="ellipse">
                  <a:avLst/>
                </a:prstGeom>
                <a:noFill/>
                <a:ln>
                  <a:solidFill>
                    <a:srgbClr val="0B76A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38ECB9C6-73C7-81BB-117B-81CD065F8C3B}"/>
                  </a:ext>
                </a:extLst>
              </p:cNvPr>
              <p:cNvGrpSpPr/>
              <p:nvPr/>
            </p:nvGrpSpPr>
            <p:grpSpPr>
              <a:xfrm>
                <a:off x="1062233" y="3866817"/>
                <a:ext cx="2194560" cy="132080"/>
                <a:chOff x="1221935" y="2180573"/>
                <a:chExt cx="2194560" cy="132080"/>
              </a:xfrm>
              <a:solidFill>
                <a:schemeClr val="bg1">
                  <a:lumMod val="50000"/>
                </a:schemeClr>
              </a:solidFill>
            </p:grpSpPr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58765940-3C6C-E0E9-43B0-B228DBF38A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21935" y="2246613"/>
                  <a:ext cx="2194560" cy="0"/>
                </a:xfrm>
                <a:prstGeom prst="line">
                  <a:avLst/>
                </a:prstGeom>
                <a:grpFill/>
                <a:ln w="190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0" name="다이아몬드 59">
                  <a:extLst>
                    <a:ext uri="{FF2B5EF4-FFF2-40B4-BE49-F238E27FC236}">
                      <a16:creationId xmlns:a16="http://schemas.microsoft.com/office/drawing/2014/main" id="{57B6ACDC-ECDB-53D4-4AA8-37E1E0D8C292}"/>
                    </a:ext>
                  </a:extLst>
                </p:cNvPr>
                <p:cNvSpPr/>
                <p:nvPr/>
              </p:nvSpPr>
              <p:spPr>
                <a:xfrm>
                  <a:off x="2253175" y="2180573"/>
                  <a:ext cx="132080" cy="132080"/>
                </a:xfrm>
                <a:prstGeom prst="diamond">
                  <a:avLst/>
                </a:prstGeom>
                <a:solidFill>
                  <a:schemeClr val="bg1">
                    <a:lumMod val="5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D63136FB-0EF3-DE8E-A28A-99BE97893D7B}"/>
                </a:ext>
              </a:extLst>
            </p:cNvPr>
            <p:cNvGrpSpPr/>
            <p:nvPr/>
          </p:nvGrpSpPr>
          <p:grpSpPr>
            <a:xfrm>
              <a:off x="3688508" y="2045260"/>
              <a:ext cx="2194560" cy="3223104"/>
              <a:chOff x="3688508" y="2045260"/>
              <a:chExt cx="2194560" cy="3223104"/>
            </a:xfrm>
          </p:grpSpPr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193CE436-7B03-3206-E140-2CB17BE99F6B}"/>
                  </a:ext>
                </a:extLst>
              </p:cNvPr>
              <p:cNvSpPr txBox="1"/>
              <p:nvPr/>
            </p:nvSpPr>
            <p:spPr>
              <a:xfrm>
                <a:off x="4054799" y="4276633"/>
                <a:ext cx="145905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무기 컨셉 및 특징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이펙트 컨셉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1A376566-6C0F-0EEC-C21A-13BD6AD37D1D}"/>
                  </a:ext>
                </a:extLst>
              </p:cNvPr>
              <p:cNvGrpSpPr/>
              <p:nvPr/>
            </p:nvGrpSpPr>
            <p:grpSpPr>
              <a:xfrm>
                <a:off x="3688509" y="2045260"/>
                <a:ext cx="2191634" cy="3223104"/>
                <a:chOff x="944461" y="1689138"/>
                <a:chExt cx="2191634" cy="3223104"/>
              </a:xfrm>
            </p:grpSpPr>
            <p:sp>
              <p:nvSpPr>
                <p:cNvPr id="79" name="사각형: 둥근 모서리 78">
                  <a:extLst>
                    <a:ext uri="{FF2B5EF4-FFF2-40B4-BE49-F238E27FC236}">
                      <a16:creationId xmlns:a16="http://schemas.microsoft.com/office/drawing/2014/main" id="{A9B9A866-FF17-3EB4-4417-3AB089B482DE}"/>
                    </a:ext>
                  </a:extLst>
                </p:cNvPr>
                <p:cNvSpPr/>
                <p:nvPr/>
              </p:nvSpPr>
              <p:spPr>
                <a:xfrm>
                  <a:off x="944461" y="1847954"/>
                  <a:ext cx="2191634" cy="3064288"/>
                </a:xfrm>
                <a:prstGeom prst="round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A3CEA01B-5BF7-D8D7-B93C-33AABC7E7190}"/>
                    </a:ext>
                  </a:extLst>
                </p:cNvPr>
                <p:cNvSpPr/>
                <p:nvPr/>
              </p:nvSpPr>
              <p:spPr>
                <a:xfrm>
                  <a:off x="1881462" y="1689138"/>
                  <a:ext cx="317632" cy="317632"/>
                </a:xfrm>
                <a:prstGeom prst="rect">
                  <a:avLst/>
                </a:prstGeom>
                <a:solidFill>
                  <a:srgbClr val="0B76A0"/>
                </a:solidFill>
                <a:ln w="6350">
                  <a:solidFill>
                    <a:srgbClr val="575757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>
                  <a:noAutofit/>
                </a:bodyPr>
                <a:lstStyle/>
                <a:p>
                  <a:pPr algn="ctr"/>
                  <a:r>
                    <a:rPr lang="en-US" altLang="ko-KR" sz="1200" dirty="0">
                      <a:latin typeface="페이퍼로지 9 Black" pitchFamily="2" charset="-127"/>
                      <a:ea typeface="페이퍼로지 9 Black" pitchFamily="2" charset="-127"/>
                    </a:rPr>
                    <a:t>2</a:t>
                  </a:r>
                  <a:endParaRPr lang="ko-KR" altLang="en-US" sz="1200" dirty="0">
                    <a:latin typeface="페이퍼로지 9 Black" pitchFamily="2" charset="-127"/>
                    <a:ea typeface="페이퍼로지 9 Black" pitchFamily="2" charset="-127"/>
                  </a:endParaRPr>
                </a:p>
              </p:txBody>
            </p: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0AE22B4-6E92-AD48-4E42-8DC2A9EBD756}"/>
                  </a:ext>
                </a:extLst>
              </p:cNvPr>
              <p:cNvSpPr txBox="1"/>
              <p:nvPr/>
            </p:nvSpPr>
            <p:spPr>
              <a:xfrm>
                <a:off x="4480050" y="3497816"/>
                <a:ext cx="608550" cy="369332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bg1"/>
                    </a:solidFill>
                    <a:effectLst>
                      <a:glow rad="63500">
                        <a:srgbClr val="0B76A0">
                          <a:alpha val="87000"/>
                        </a:srgbClr>
                      </a:glow>
                      <a:outerShdw blurRad="50800" dist="38100" dir="2700000" algn="tl" rotWithShape="0">
                        <a:schemeClr val="tx1">
                          <a:alpha val="40000"/>
                        </a:schemeClr>
                      </a:outerShdw>
                    </a:effectLst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컨셉</a:t>
                </a:r>
                <a:endParaRPr lang="en-US" altLang="ko-KR" dirty="0">
                  <a:solidFill>
                    <a:schemeClr val="bg1"/>
                  </a:solidFill>
                  <a:effectLst>
                    <a:glow rad="63500">
                      <a:srgbClr val="0B76A0">
                        <a:alpha val="87000"/>
                      </a:srgbClr>
                    </a:glow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6E96E4E9-A23B-9780-AB36-8861EAC38A76}"/>
                  </a:ext>
                </a:extLst>
              </p:cNvPr>
              <p:cNvGrpSpPr/>
              <p:nvPr/>
            </p:nvGrpSpPr>
            <p:grpSpPr>
              <a:xfrm>
                <a:off x="4327126" y="2518001"/>
                <a:ext cx="914400" cy="914400"/>
                <a:chOff x="3827645" y="895719"/>
                <a:chExt cx="914400" cy="914400"/>
              </a:xfrm>
            </p:grpSpPr>
            <p:pic>
              <p:nvPicPr>
                <p:cNvPr id="19" name="그림 18" descr="블랙, 어둠이(가) 표시된 사진&#10;&#10;자동 생성된 설명">
                  <a:extLst>
                    <a:ext uri="{FF2B5EF4-FFF2-40B4-BE49-F238E27FC236}">
                      <a16:creationId xmlns:a16="http://schemas.microsoft.com/office/drawing/2014/main" id="{6D8910F7-CBA1-EC7F-9518-B9993F1EDB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0476" t="-10476" r="-10476" b="-10476"/>
                <a:stretch/>
              </p:blipFill>
              <p:spPr>
                <a:xfrm>
                  <a:off x="3827645" y="895719"/>
                  <a:ext cx="914400" cy="914400"/>
                </a:xfrm>
                <a:prstGeom prst="ellipse">
                  <a:avLst/>
                </a:prstGeom>
              </p:spPr>
            </p:pic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F9201121-8695-12C3-87C7-644208C138A8}"/>
                    </a:ext>
                  </a:extLst>
                </p:cNvPr>
                <p:cNvSpPr/>
                <p:nvPr/>
              </p:nvSpPr>
              <p:spPr>
                <a:xfrm>
                  <a:off x="3827645" y="895719"/>
                  <a:ext cx="914400" cy="914400"/>
                </a:xfrm>
                <a:prstGeom prst="ellipse">
                  <a:avLst/>
                </a:prstGeom>
                <a:noFill/>
                <a:ln>
                  <a:solidFill>
                    <a:srgbClr val="0B76A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DA90A73B-6BA8-3DBD-7FA4-47C0B9805520}"/>
                  </a:ext>
                </a:extLst>
              </p:cNvPr>
              <p:cNvGrpSpPr/>
              <p:nvPr/>
            </p:nvGrpSpPr>
            <p:grpSpPr>
              <a:xfrm>
                <a:off x="3688508" y="3866817"/>
                <a:ext cx="2194560" cy="132080"/>
                <a:chOff x="1221935" y="2180573"/>
                <a:chExt cx="2194560" cy="132080"/>
              </a:xfrm>
              <a:solidFill>
                <a:schemeClr val="bg1">
                  <a:lumMod val="50000"/>
                </a:schemeClr>
              </a:solidFill>
            </p:grpSpPr>
            <p:cxnSp>
              <p:nvCxnSpPr>
                <p:cNvPr id="62" name="직선 연결선 61">
                  <a:extLst>
                    <a:ext uri="{FF2B5EF4-FFF2-40B4-BE49-F238E27FC236}">
                      <a16:creationId xmlns:a16="http://schemas.microsoft.com/office/drawing/2014/main" id="{D867189F-0971-1987-1A62-225B9258A5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21935" y="2246613"/>
                  <a:ext cx="2194560" cy="0"/>
                </a:xfrm>
                <a:prstGeom prst="line">
                  <a:avLst/>
                </a:prstGeom>
                <a:grpFill/>
                <a:ln w="190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다이아몬드 62">
                  <a:extLst>
                    <a:ext uri="{FF2B5EF4-FFF2-40B4-BE49-F238E27FC236}">
                      <a16:creationId xmlns:a16="http://schemas.microsoft.com/office/drawing/2014/main" id="{C5CF2E7B-8C91-064B-89F7-0C4E23838C7F}"/>
                    </a:ext>
                  </a:extLst>
                </p:cNvPr>
                <p:cNvSpPr/>
                <p:nvPr/>
              </p:nvSpPr>
              <p:spPr>
                <a:xfrm>
                  <a:off x="2253175" y="2180573"/>
                  <a:ext cx="132080" cy="132080"/>
                </a:xfrm>
                <a:prstGeom prst="diamond">
                  <a:avLst/>
                </a:prstGeom>
                <a:solidFill>
                  <a:schemeClr val="bg1">
                    <a:lumMod val="5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AE9963D4-4244-4BFF-8F5A-06D05A23952F}"/>
                </a:ext>
              </a:extLst>
            </p:cNvPr>
            <p:cNvGrpSpPr/>
            <p:nvPr/>
          </p:nvGrpSpPr>
          <p:grpSpPr>
            <a:xfrm>
              <a:off x="6311858" y="2045260"/>
              <a:ext cx="2194560" cy="3223104"/>
              <a:chOff x="6311858" y="2045260"/>
              <a:chExt cx="2194560" cy="3223104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004AB15-80B4-CA08-B7AE-C594F7D42354}"/>
                  </a:ext>
                </a:extLst>
              </p:cNvPr>
              <p:cNvSpPr txBox="1"/>
              <p:nvPr/>
            </p:nvSpPr>
            <p:spPr>
              <a:xfrm>
                <a:off x="6913791" y="4091966"/>
                <a:ext cx="987771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평화 상태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전투 상태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전환 모션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89CFEB91-ED4C-2CFA-FED3-BE842BDC820A}"/>
                  </a:ext>
                </a:extLst>
              </p:cNvPr>
              <p:cNvSpPr/>
              <p:nvPr/>
            </p:nvSpPr>
            <p:spPr>
              <a:xfrm>
                <a:off x="6311859" y="2204076"/>
                <a:ext cx="2191634" cy="3064288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5884EE32-BDAA-10B4-77BC-EF5398DE9039}"/>
                  </a:ext>
                </a:extLst>
              </p:cNvPr>
              <p:cNvSpPr/>
              <p:nvPr/>
            </p:nvSpPr>
            <p:spPr>
              <a:xfrm>
                <a:off x="7248860" y="2045260"/>
                <a:ext cx="317632" cy="317632"/>
              </a:xfrm>
              <a:prstGeom prst="rect">
                <a:avLst/>
              </a:prstGeom>
              <a:solidFill>
                <a:srgbClr val="0B76A0"/>
              </a:solidFill>
              <a:ln w="6350">
                <a:solidFill>
                  <a:srgbClr val="5757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latin typeface="페이퍼로지 9 Black" pitchFamily="2" charset="-127"/>
                    <a:ea typeface="페이퍼로지 9 Black" pitchFamily="2" charset="-127"/>
                  </a:rPr>
                  <a:t>3</a:t>
                </a:r>
                <a:endParaRPr lang="ko-KR" altLang="en-US" sz="1200" dirty="0"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81396D7-A4BB-F591-F613-75C147A863C5}"/>
                  </a:ext>
                </a:extLst>
              </p:cNvPr>
              <p:cNvSpPr txBox="1"/>
              <p:nvPr/>
            </p:nvSpPr>
            <p:spPr>
              <a:xfrm>
                <a:off x="6874171" y="3497816"/>
                <a:ext cx="1067010" cy="369332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bg1"/>
                    </a:solidFill>
                    <a:effectLst>
                      <a:glow rad="63500">
                        <a:srgbClr val="0B76A0">
                          <a:alpha val="87000"/>
                        </a:srgbClr>
                      </a:glow>
                      <a:outerShdw blurRad="50800" dist="38100" dir="2700000" algn="tl" rotWithShape="0">
                        <a:schemeClr val="tx1">
                          <a:alpha val="40000"/>
                        </a:schemeClr>
                      </a:outerShdw>
                    </a:effectLst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기본 모션</a:t>
                </a:r>
                <a:endParaRPr lang="en-US" altLang="ko-KR" dirty="0">
                  <a:solidFill>
                    <a:schemeClr val="bg1"/>
                  </a:solidFill>
                  <a:effectLst>
                    <a:glow rad="63500">
                      <a:srgbClr val="0B76A0">
                        <a:alpha val="87000"/>
                      </a:srgbClr>
                    </a:glow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F26DD74F-3ADE-6DCC-5609-F8A2E514F21F}"/>
                  </a:ext>
                </a:extLst>
              </p:cNvPr>
              <p:cNvGrpSpPr/>
              <p:nvPr/>
            </p:nvGrpSpPr>
            <p:grpSpPr>
              <a:xfrm>
                <a:off x="6950476" y="2518001"/>
                <a:ext cx="914400" cy="914400"/>
                <a:chOff x="3827645" y="895719"/>
                <a:chExt cx="914400" cy="914400"/>
              </a:xfrm>
            </p:grpSpPr>
            <p:pic>
              <p:nvPicPr>
                <p:cNvPr id="25" name="그림 24">
                  <a:extLst>
                    <a:ext uri="{FF2B5EF4-FFF2-40B4-BE49-F238E27FC236}">
                      <a16:creationId xmlns:a16="http://schemas.microsoft.com/office/drawing/2014/main" id="{93373FCD-B2A5-5E52-D32C-76EAD18099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800" t="-800" r="-800" b="-800"/>
                <a:stretch/>
              </p:blipFill>
              <p:spPr>
                <a:xfrm>
                  <a:off x="3827645" y="895719"/>
                  <a:ext cx="914400" cy="914400"/>
                </a:xfrm>
                <a:prstGeom prst="ellipse">
                  <a:avLst/>
                </a:prstGeom>
              </p:spPr>
            </p:pic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24FAFD8C-AA50-1C14-B004-704276A89D78}"/>
                    </a:ext>
                  </a:extLst>
                </p:cNvPr>
                <p:cNvSpPr/>
                <p:nvPr/>
              </p:nvSpPr>
              <p:spPr>
                <a:xfrm>
                  <a:off x="3827645" y="895719"/>
                  <a:ext cx="914400" cy="914400"/>
                </a:xfrm>
                <a:prstGeom prst="ellipse">
                  <a:avLst/>
                </a:prstGeom>
                <a:noFill/>
                <a:ln>
                  <a:solidFill>
                    <a:srgbClr val="0B76A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64" name="그룹 63">
                <a:extLst>
                  <a:ext uri="{FF2B5EF4-FFF2-40B4-BE49-F238E27FC236}">
                    <a16:creationId xmlns:a16="http://schemas.microsoft.com/office/drawing/2014/main" id="{6140FD79-0043-1619-923E-3BCD3FBE198F}"/>
                  </a:ext>
                </a:extLst>
              </p:cNvPr>
              <p:cNvGrpSpPr/>
              <p:nvPr/>
            </p:nvGrpSpPr>
            <p:grpSpPr>
              <a:xfrm>
                <a:off x="6311858" y="3866817"/>
                <a:ext cx="2194560" cy="132080"/>
                <a:chOff x="1221935" y="2180573"/>
                <a:chExt cx="2194560" cy="132080"/>
              </a:xfrm>
              <a:solidFill>
                <a:schemeClr val="bg1">
                  <a:lumMod val="50000"/>
                </a:schemeClr>
              </a:solidFill>
            </p:grpSpPr>
            <p:cxnSp>
              <p:nvCxnSpPr>
                <p:cNvPr id="65" name="직선 연결선 64">
                  <a:extLst>
                    <a:ext uri="{FF2B5EF4-FFF2-40B4-BE49-F238E27FC236}">
                      <a16:creationId xmlns:a16="http://schemas.microsoft.com/office/drawing/2014/main" id="{5A1BCAD2-405A-90E4-0586-2FD82ECA7B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21935" y="2246613"/>
                  <a:ext cx="2194560" cy="0"/>
                </a:xfrm>
                <a:prstGeom prst="line">
                  <a:avLst/>
                </a:prstGeom>
                <a:grpFill/>
                <a:ln w="190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6" name="다이아몬드 65">
                  <a:extLst>
                    <a:ext uri="{FF2B5EF4-FFF2-40B4-BE49-F238E27FC236}">
                      <a16:creationId xmlns:a16="http://schemas.microsoft.com/office/drawing/2014/main" id="{91B298DB-4882-FF36-B610-E8100A8DB438}"/>
                    </a:ext>
                  </a:extLst>
                </p:cNvPr>
                <p:cNvSpPr/>
                <p:nvPr/>
              </p:nvSpPr>
              <p:spPr>
                <a:xfrm>
                  <a:off x="2253175" y="2180573"/>
                  <a:ext cx="132080" cy="132080"/>
                </a:xfrm>
                <a:prstGeom prst="diamond">
                  <a:avLst/>
                </a:prstGeom>
                <a:solidFill>
                  <a:schemeClr val="bg1">
                    <a:lumMod val="5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D9CFF1D0-B502-A742-CADE-BAAD8493B588}"/>
                </a:ext>
              </a:extLst>
            </p:cNvPr>
            <p:cNvGrpSpPr/>
            <p:nvPr/>
          </p:nvGrpSpPr>
          <p:grpSpPr>
            <a:xfrm>
              <a:off x="8933743" y="2045260"/>
              <a:ext cx="2194560" cy="3223104"/>
              <a:chOff x="8933743" y="2045260"/>
              <a:chExt cx="2194560" cy="3223104"/>
            </a:xfrm>
          </p:grpSpPr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FC70C17F-BC9E-BF6C-C7AD-89A25D6A6907}"/>
                  </a:ext>
                </a:extLst>
              </p:cNvPr>
              <p:cNvSpPr txBox="1"/>
              <p:nvPr/>
            </p:nvSpPr>
            <p:spPr>
              <a:xfrm>
                <a:off x="9537140" y="4276631"/>
                <a:ext cx="98777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기본 공격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스킬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97" name="사각형: 둥근 모서리 96">
                <a:extLst>
                  <a:ext uri="{FF2B5EF4-FFF2-40B4-BE49-F238E27FC236}">
                    <a16:creationId xmlns:a16="http://schemas.microsoft.com/office/drawing/2014/main" id="{BD5FA11C-E020-8CEA-952F-82C7AABE5CDE}"/>
                  </a:ext>
                </a:extLst>
              </p:cNvPr>
              <p:cNvSpPr/>
              <p:nvPr/>
            </p:nvSpPr>
            <p:spPr>
              <a:xfrm>
                <a:off x="8935208" y="2204076"/>
                <a:ext cx="2191634" cy="3064288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4A32E8B4-0FCC-9691-FCFF-3E2571BC1AED}"/>
                  </a:ext>
                </a:extLst>
              </p:cNvPr>
              <p:cNvSpPr/>
              <p:nvPr/>
            </p:nvSpPr>
            <p:spPr>
              <a:xfrm>
                <a:off x="9872209" y="2045260"/>
                <a:ext cx="317632" cy="317632"/>
              </a:xfrm>
              <a:prstGeom prst="rect">
                <a:avLst/>
              </a:prstGeom>
              <a:solidFill>
                <a:srgbClr val="0B76A0"/>
              </a:solidFill>
              <a:ln w="6350">
                <a:solidFill>
                  <a:srgbClr val="5757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latin typeface="페이퍼로지 9 Black" pitchFamily="2" charset="-127"/>
                    <a:ea typeface="페이퍼로지 9 Black" pitchFamily="2" charset="-127"/>
                  </a:rPr>
                  <a:t>4</a:t>
                </a:r>
                <a:endParaRPr lang="ko-KR" altLang="en-US" sz="1200" dirty="0"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7DB82F51-6B29-0A03-C6E7-9B6FA832290D}"/>
                  </a:ext>
                </a:extLst>
              </p:cNvPr>
              <p:cNvGrpSpPr/>
              <p:nvPr/>
            </p:nvGrpSpPr>
            <p:grpSpPr>
              <a:xfrm>
                <a:off x="9573823" y="2518001"/>
                <a:ext cx="914400" cy="914400"/>
                <a:chOff x="3827645" y="895719"/>
                <a:chExt cx="914400" cy="914400"/>
              </a:xfrm>
            </p:grpSpPr>
            <p:pic>
              <p:nvPicPr>
                <p:cNvPr id="28" name="그림 27">
                  <a:extLst>
                    <a:ext uri="{FF2B5EF4-FFF2-40B4-BE49-F238E27FC236}">
                      <a16:creationId xmlns:a16="http://schemas.microsoft.com/office/drawing/2014/main" id="{C51A540D-F0FF-C665-1920-FFFBE66733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alphaModFix/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saturation sat="98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3500" t="-18500" r="-13500" b="-8500"/>
                <a:stretch/>
              </p:blipFill>
              <p:spPr>
                <a:xfrm>
                  <a:off x="3827645" y="895719"/>
                  <a:ext cx="914400" cy="914400"/>
                </a:xfrm>
                <a:prstGeom prst="ellipse">
                  <a:avLst/>
                </a:prstGeom>
              </p:spPr>
            </p:pic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1010CA29-9406-17D2-B210-4DAF097606AC}"/>
                    </a:ext>
                  </a:extLst>
                </p:cNvPr>
                <p:cNvSpPr/>
                <p:nvPr/>
              </p:nvSpPr>
              <p:spPr>
                <a:xfrm>
                  <a:off x="3827645" y="895719"/>
                  <a:ext cx="914400" cy="914400"/>
                </a:xfrm>
                <a:prstGeom prst="ellipse">
                  <a:avLst/>
                </a:prstGeom>
                <a:noFill/>
                <a:ln>
                  <a:solidFill>
                    <a:srgbClr val="0B76A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E3BCEB3-557C-E92A-5D05-D1C7CED309C2}"/>
                  </a:ext>
                </a:extLst>
              </p:cNvPr>
              <p:cNvSpPr txBox="1"/>
              <p:nvPr/>
            </p:nvSpPr>
            <p:spPr>
              <a:xfrm>
                <a:off x="9726749" y="3497816"/>
                <a:ext cx="608550" cy="369332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bg1"/>
                    </a:solidFill>
                    <a:effectLst>
                      <a:glow rad="63500">
                        <a:srgbClr val="0B76A0">
                          <a:alpha val="87000"/>
                        </a:srgbClr>
                      </a:glow>
                      <a:outerShdw blurRad="50800" dist="38100" dir="2700000" algn="tl" rotWithShape="0">
                        <a:schemeClr val="tx1">
                          <a:alpha val="40000"/>
                        </a:schemeClr>
                      </a:outerShdw>
                    </a:effectLst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스킬</a:t>
                </a:r>
                <a:endParaRPr lang="en-US" altLang="ko-KR" dirty="0">
                  <a:solidFill>
                    <a:schemeClr val="bg1"/>
                  </a:solidFill>
                  <a:effectLst>
                    <a:glow rad="63500">
                      <a:srgbClr val="0B76A0">
                        <a:alpha val="87000"/>
                      </a:srgbClr>
                    </a:glow>
                    <a:outerShdw blurRad="50800" dist="38100" dir="2700000" algn="tl" rotWithShape="0">
                      <a:schemeClr val="tx1">
                        <a:alpha val="40000"/>
                      </a:scheme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3039EB70-718B-56C7-8108-D0EFC8315F93}"/>
                  </a:ext>
                </a:extLst>
              </p:cNvPr>
              <p:cNvGrpSpPr/>
              <p:nvPr/>
            </p:nvGrpSpPr>
            <p:grpSpPr>
              <a:xfrm>
                <a:off x="8933743" y="3866817"/>
                <a:ext cx="2194560" cy="132080"/>
                <a:chOff x="1221935" y="2180573"/>
                <a:chExt cx="2194560" cy="132080"/>
              </a:xfrm>
              <a:solidFill>
                <a:schemeClr val="bg1">
                  <a:lumMod val="50000"/>
                </a:schemeClr>
              </a:solidFill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BFE3F40F-4930-6463-5148-922334D442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21935" y="2246613"/>
                  <a:ext cx="2194560" cy="0"/>
                </a:xfrm>
                <a:prstGeom prst="line">
                  <a:avLst/>
                </a:prstGeom>
                <a:grpFill/>
                <a:ln w="1905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354EB713-27EC-5A76-B69B-8156E11E400B}"/>
                    </a:ext>
                  </a:extLst>
                </p:cNvPr>
                <p:cNvSpPr/>
                <p:nvPr/>
              </p:nvSpPr>
              <p:spPr>
                <a:xfrm>
                  <a:off x="2253175" y="2180573"/>
                  <a:ext cx="132080" cy="132080"/>
                </a:xfrm>
                <a:prstGeom prst="diamond">
                  <a:avLst/>
                </a:prstGeom>
                <a:solidFill>
                  <a:schemeClr val="bg1">
                    <a:lumMod val="50000"/>
                  </a:schemeClr>
                </a:solidFill>
                <a:ln w="12700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CD7579-552D-E924-6E0B-8B30E0D4B9EC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75BCEE53-8B02-AF90-3CC7-74B3EA72CB58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846C066B-EC7F-0EC7-267E-9353B717FA8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435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1B367-5B16-464F-5B24-F5A724330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8ADDDEF1-C56E-E30A-071D-11DA4C41AE08}"/>
              </a:ext>
            </a:extLst>
          </p:cNvPr>
          <p:cNvSpPr/>
          <p:nvPr/>
        </p:nvSpPr>
        <p:spPr>
          <a:xfrm>
            <a:off x="741011" y="1334855"/>
            <a:ext cx="2191634" cy="1762243"/>
          </a:xfrm>
          <a:prstGeom prst="roundRect">
            <a:avLst>
              <a:gd name="adj" fmla="val 7832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사각형: 둥근 모서리 97">
            <a:extLst>
              <a:ext uri="{FF2B5EF4-FFF2-40B4-BE49-F238E27FC236}">
                <a16:creationId xmlns:a16="http://schemas.microsoft.com/office/drawing/2014/main" id="{E224CD1B-C7FF-3C7E-907F-1E5001B95ADC}"/>
              </a:ext>
            </a:extLst>
          </p:cNvPr>
          <p:cNvSpPr/>
          <p:nvPr/>
        </p:nvSpPr>
        <p:spPr>
          <a:xfrm>
            <a:off x="3948847" y="1334855"/>
            <a:ext cx="2191634" cy="1762243"/>
          </a:xfrm>
          <a:prstGeom prst="roundRect">
            <a:avLst>
              <a:gd name="adj" fmla="val 7832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사각형: 둥근 모서리 99">
            <a:extLst>
              <a:ext uri="{FF2B5EF4-FFF2-40B4-BE49-F238E27FC236}">
                <a16:creationId xmlns:a16="http://schemas.microsoft.com/office/drawing/2014/main" id="{725A2C66-A742-2A03-D2BB-FD11CE931273}"/>
              </a:ext>
            </a:extLst>
          </p:cNvPr>
          <p:cNvSpPr/>
          <p:nvPr/>
        </p:nvSpPr>
        <p:spPr>
          <a:xfrm>
            <a:off x="741011" y="3924647"/>
            <a:ext cx="2191634" cy="1762243"/>
          </a:xfrm>
          <a:prstGeom prst="roundRect">
            <a:avLst>
              <a:gd name="adj" fmla="val 7832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사각형: 둥근 모서리 113">
            <a:extLst>
              <a:ext uri="{FF2B5EF4-FFF2-40B4-BE49-F238E27FC236}">
                <a16:creationId xmlns:a16="http://schemas.microsoft.com/office/drawing/2014/main" id="{D5E37543-52FC-CAB3-2F92-F4AC278D4E10}"/>
              </a:ext>
            </a:extLst>
          </p:cNvPr>
          <p:cNvSpPr/>
          <p:nvPr/>
        </p:nvSpPr>
        <p:spPr>
          <a:xfrm>
            <a:off x="3962975" y="3924647"/>
            <a:ext cx="2191634" cy="1762243"/>
          </a:xfrm>
          <a:prstGeom prst="roundRect">
            <a:avLst>
              <a:gd name="adj" fmla="val 7832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81376EB-4CB7-610F-41CC-04951C90F0C2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D7CED-5D63-C46A-26E5-965E5D852F8A}"/>
              </a:ext>
            </a:extLst>
          </p:cNvPr>
          <p:cNvSpPr txBox="1"/>
          <p:nvPr/>
        </p:nvSpPr>
        <p:spPr>
          <a:xfrm>
            <a:off x="210640" y="34988"/>
            <a:ext cx="591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142049-0352-BBF1-8048-D73DC8CF8CB6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기획 의도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6A8C2FF-3E27-D9CF-5A4B-DF1FD3FB5B5C}"/>
              </a:ext>
            </a:extLst>
          </p:cNvPr>
          <p:cNvGrpSpPr/>
          <p:nvPr/>
        </p:nvGrpSpPr>
        <p:grpSpPr>
          <a:xfrm>
            <a:off x="8452742" y="1788465"/>
            <a:ext cx="3223077" cy="3603114"/>
            <a:chOff x="7988262" y="1669516"/>
            <a:chExt cx="3223077" cy="3603114"/>
          </a:xfrm>
        </p:grpSpPr>
        <p:pic>
          <p:nvPicPr>
            <p:cNvPr id="40" name="Picture 2">
              <a:extLst>
                <a:ext uri="{FF2B5EF4-FFF2-40B4-BE49-F238E27FC236}">
                  <a16:creationId xmlns:a16="http://schemas.microsoft.com/office/drawing/2014/main" id="{27A01862-1478-AE3D-9CF2-FC466FE270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549"/>
            <a:stretch/>
          </p:blipFill>
          <p:spPr bwMode="auto">
            <a:xfrm>
              <a:off x="7988262" y="1669516"/>
              <a:ext cx="3223077" cy="3299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3C070727-F3B7-C555-95D4-7D0BBF520BD5}"/>
                </a:ext>
              </a:extLst>
            </p:cNvPr>
            <p:cNvGrpSpPr/>
            <p:nvPr/>
          </p:nvGrpSpPr>
          <p:grpSpPr>
            <a:xfrm>
              <a:off x="8900824" y="5057186"/>
              <a:ext cx="1108572" cy="215444"/>
              <a:chOff x="8851128" y="3127986"/>
              <a:chExt cx="1108572" cy="215444"/>
            </a:xfrm>
          </p:grpSpPr>
          <p:sp>
            <p:nvSpPr>
              <p:cNvPr id="42" name="이등변 삼각형 41">
                <a:extLst>
                  <a:ext uri="{FF2B5EF4-FFF2-40B4-BE49-F238E27FC236}">
                    <a16:creationId xmlns:a16="http://schemas.microsoft.com/office/drawing/2014/main" id="{DF2DE1A6-B45F-1C12-B1E1-E2349E9DE441}"/>
                  </a:ext>
                </a:extLst>
              </p:cNvPr>
              <p:cNvSpPr/>
              <p:nvPr/>
            </p:nvSpPr>
            <p:spPr>
              <a:xfrm>
                <a:off x="8851128" y="3190057"/>
                <a:ext cx="105910" cy="91302"/>
              </a:xfrm>
              <a:prstGeom prst="triangle">
                <a:avLst/>
              </a:prstGeom>
              <a:solidFill>
                <a:srgbClr val="F2F2F2"/>
              </a:solidFill>
              <a:ln>
                <a:solidFill>
                  <a:srgbClr val="0A6D9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8012F0E-DDF3-59F6-F1B4-B9BACF0277B2}"/>
                  </a:ext>
                </a:extLst>
              </p:cNvPr>
              <p:cNvSpPr txBox="1"/>
              <p:nvPr/>
            </p:nvSpPr>
            <p:spPr>
              <a:xfrm>
                <a:off x="8960709" y="3127986"/>
                <a:ext cx="99899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800" dirty="0">
                    <a:latin typeface="+mn-ea"/>
                  </a:rPr>
                  <a:t>‘</a:t>
                </a:r>
                <a:r>
                  <a:rPr lang="ko-KR" altLang="en-US" sz="800" dirty="0" err="1">
                    <a:latin typeface="+mn-ea"/>
                  </a:rPr>
                  <a:t>한량무</a:t>
                </a:r>
                <a:r>
                  <a:rPr lang="en-US" altLang="ko-KR" sz="800" dirty="0">
                    <a:latin typeface="+mn-ea"/>
                  </a:rPr>
                  <a:t>’ </a:t>
                </a:r>
                <a:r>
                  <a:rPr lang="ko-KR" altLang="en-US" sz="800" dirty="0">
                    <a:latin typeface="+mn-ea"/>
                  </a:rPr>
                  <a:t>예시 이미지</a:t>
                </a:r>
                <a:endParaRPr lang="en-US" altLang="ko-KR" sz="800" dirty="0">
                  <a:latin typeface="+mn-ea"/>
                </a:endParaRPr>
              </a:p>
            </p:txBody>
          </p:sp>
        </p:grp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D257BCDA-7DCA-5E7A-7363-9CC3D2950A68}"/>
              </a:ext>
            </a:extLst>
          </p:cNvPr>
          <p:cNvGrpSpPr/>
          <p:nvPr/>
        </p:nvGrpSpPr>
        <p:grpSpPr>
          <a:xfrm>
            <a:off x="12612624" y="1058417"/>
            <a:ext cx="819455" cy="952235"/>
            <a:chOff x="10091710" y="2581892"/>
            <a:chExt cx="819455" cy="952235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092A67B-8BB4-8D05-AE4A-A5415FBF3F94}"/>
                </a:ext>
              </a:extLst>
            </p:cNvPr>
            <p:cNvSpPr txBox="1"/>
            <p:nvPr/>
          </p:nvSpPr>
          <p:spPr>
            <a:xfrm>
              <a:off x="10320298" y="2581892"/>
              <a:ext cx="36227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600" dirty="0">
                  <a:effectLst/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볼드</a:t>
              </a:r>
              <a:endParaRPr lang="en-US" altLang="ko-KR" sz="1600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DFC176B-BF1C-8DCC-DE83-4C25323249D8}"/>
                </a:ext>
              </a:extLst>
            </p:cNvPr>
            <p:cNvSpPr txBox="1"/>
            <p:nvPr/>
          </p:nvSpPr>
          <p:spPr>
            <a:xfrm>
              <a:off x="10091710" y="2904121"/>
              <a:ext cx="819455" cy="307777"/>
            </a:xfrm>
            <a:prstGeom prst="rect">
              <a:avLst/>
            </a:prstGeom>
            <a:noFill/>
          </p:spPr>
          <p:txBody>
            <a:bodyPr wrap="none" anchor="ctr" anchorCtr="0">
              <a:spAutoFit/>
            </a:bodyPr>
            <a:lstStyle/>
            <a:p>
              <a:pPr algn="ctr"/>
              <a:r>
                <a:rPr lang="ko-KR" altLang="en-US" sz="1400" dirty="0" err="1"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세미볼드</a:t>
              </a:r>
              <a:endParaRPr lang="en-US" altLang="ko-KR" sz="1400" dirty="0"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A58DA0B0-CFD2-DC78-2A3C-F02342BC0759}"/>
                </a:ext>
              </a:extLst>
            </p:cNvPr>
            <p:cNvSpPr txBox="1"/>
            <p:nvPr/>
          </p:nvSpPr>
          <p:spPr>
            <a:xfrm>
              <a:off x="10240789" y="3287906"/>
              <a:ext cx="521297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000" dirty="0" err="1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미디움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1570A80-1C83-C0D1-C7F2-D000B60DA33B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319B9F8-D185-3CE2-1327-F2ED3667DB90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80A4CEDF-EBC8-45A6-CAE5-F4116151AE1B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17883AF1-7B54-E196-78BA-08B15FDEBB3F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EDBF2D17-1264-DEF8-3420-CD8984C3391D}"/>
              </a:ext>
            </a:extLst>
          </p:cNvPr>
          <p:cNvSpPr txBox="1"/>
          <p:nvPr/>
        </p:nvSpPr>
        <p:spPr>
          <a:xfrm>
            <a:off x="770461" y="1945963"/>
            <a:ext cx="2132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근접 마법 무기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숙련도에 따라 달라지는 성능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654A2EAC-4578-0E39-C06F-369CFE24755A}"/>
              </a:ext>
            </a:extLst>
          </p:cNvPr>
          <p:cNvSpPr/>
          <p:nvPr/>
        </p:nvSpPr>
        <p:spPr>
          <a:xfrm>
            <a:off x="1180597" y="1164745"/>
            <a:ext cx="1310639" cy="340219"/>
          </a:xfrm>
          <a:prstGeom prst="rect">
            <a:avLst/>
          </a:prstGeom>
          <a:solidFill>
            <a:srgbClr val="0B76A0"/>
          </a:solidFill>
          <a:ln w="6350">
            <a:solidFill>
              <a:srgbClr val="5757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ko-KR" altLang="en-US" sz="1200" dirty="0">
                <a:latin typeface="페이퍼로지 6 SemiBold" pitchFamily="2" charset="-127"/>
                <a:ea typeface="페이퍼로지 6 SemiBold" pitchFamily="2" charset="-127"/>
              </a:rPr>
              <a:t>높은 조작 난이도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73168A4C-C58E-E49C-07BB-9530AF10AEBB}"/>
              </a:ext>
            </a:extLst>
          </p:cNvPr>
          <p:cNvSpPr/>
          <p:nvPr/>
        </p:nvSpPr>
        <p:spPr>
          <a:xfrm>
            <a:off x="4388433" y="1164745"/>
            <a:ext cx="1310639" cy="340219"/>
          </a:xfrm>
          <a:prstGeom prst="rect">
            <a:avLst/>
          </a:prstGeom>
          <a:solidFill>
            <a:srgbClr val="0B76A0"/>
          </a:solidFill>
          <a:ln w="6350">
            <a:solidFill>
              <a:srgbClr val="5757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ko-KR" altLang="en-US" sz="1200" dirty="0">
                <a:latin typeface="페이퍼로지 6 SemiBold" pitchFamily="2" charset="-127"/>
                <a:ea typeface="페이퍼로지 6 SemiBold" pitchFamily="2" charset="-127"/>
              </a:rPr>
              <a:t>번개 유도</a:t>
            </a: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AB548752-496B-10C4-FCA8-3DAFE6BC2CC9}"/>
              </a:ext>
            </a:extLst>
          </p:cNvPr>
          <p:cNvSpPr/>
          <p:nvPr/>
        </p:nvSpPr>
        <p:spPr>
          <a:xfrm>
            <a:off x="1180597" y="3754537"/>
            <a:ext cx="1310639" cy="340219"/>
          </a:xfrm>
          <a:prstGeom prst="rect">
            <a:avLst/>
          </a:prstGeom>
          <a:solidFill>
            <a:srgbClr val="0B76A0"/>
          </a:solidFill>
          <a:ln w="6350">
            <a:solidFill>
              <a:srgbClr val="5757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ko-KR" altLang="en-US" sz="1200" dirty="0">
                <a:latin typeface="페이퍼로지 6 SemiBold" pitchFamily="2" charset="-127"/>
                <a:ea typeface="페이퍼로지 6 SemiBold" pitchFamily="2" charset="-127"/>
              </a:rPr>
              <a:t>방어 무시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979BC494-62B0-D9DB-8881-D95FE272F999}"/>
              </a:ext>
            </a:extLst>
          </p:cNvPr>
          <p:cNvSpPr/>
          <p:nvPr/>
        </p:nvSpPr>
        <p:spPr>
          <a:xfrm>
            <a:off x="4402561" y="3754537"/>
            <a:ext cx="1310639" cy="340219"/>
          </a:xfrm>
          <a:prstGeom prst="rect">
            <a:avLst/>
          </a:prstGeom>
          <a:solidFill>
            <a:srgbClr val="0B76A0"/>
          </a:solidFill>
          <a:ln w="6350">
            <a:solidFill>
              <a:srgbClr val="5757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ko-KR" altLang="en-US" sz="1200" dirty="0">
                <a:latin typeface="페이퍼로지 6 SemiBold" pitchFamily="2" charset="-127"/>
                <a:ea typeface="페이퍼로지 6 SemiBold" pitchFamily="2" charset="-127"/>
              </a:rPr>
              <a:t>한국의 전통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9826CB3-2B79-D331-A828-6FD82DBDF0F9}"/>
              </a:ext>
            </a:extLst>
          </p:cNvPr>
          <p:cNvSpPr txBox="1"/>
          <p:nvPr/>
        </p:nvSpPr>
        <p:spPr>
          <a:xfrm>
            <a:off x="4549866" y="1945963"/>
            <a:ext cx="987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번개 방출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피뢰침</a:t>
            </a:r>
            <a:r>
              <a:rPr lang="en-US" altLang="ko-KR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B5F6EE76-DB6A-ABB7-48C7-8A9F873895D7}"/>
              </a:ext>
            </a:extLst>
          </p:cNvPr>
          <p:cNvSpPr txBox="1"/>
          <p:nvPr/>
        </p:nvSpPr>
        <p:spPr>
          <a:xfrm>
            <a:off x="1180456" y="4686305"/>
            <a:ext cx="11224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방어력 무시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408C49F-B032-270C-16CF-44D776DF4F01}"/>
              </a:ext>
            </a:extLst>
          </p:cNvPr>
          <p:cNvSpPr txBox="1"/>
          <p:nvPr/>
        </p:nvSpPr>
        <p:spPr>
          <a:xfrm>
            <a:off x="4322599" y="4531128"/>
            <a:ext cx="15600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en-US" altLang="ko-KR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2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한량무</a:t>
            </a:r>
            <a:r>
              <a:rPr lang="en-US" altLang="ko-KR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컨셉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조선시대 선비 컨셉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1D6EC396-F634-7D65-09D5-5F604F701190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16027832-183D-E8A4-3B47-31F6452D0BA3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BFA75F22-0DE6-64A3-1462-B11FD0165524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1D67459B-BE39-D389-0294-BF44395E66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67D45A4-7DBA-4256-3ED7-1F91A2F57C20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72D3B202-0A7F-F9EE-58AC-EAE42F34DDA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5AE65780-BF86-D926-E219-1ABABDBEBA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7706529-D975-E499-1BB7-A4F6A44C4C61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CC1C7FAE-566B-BE79-E21E-6F1EBF25C4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7A3EA65C-99C4-9150-6D3B-B7589B67EC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E3C82265-F3B2-C643-3905-816EC703BCE5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71A1D830-AE71-081F-2B5C-F20A17C6C4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2C609BCE-9674-3F5F-82B7-2B98C9D0356A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C9694CAF-D800-02CD-DC22-EA6575ED16EE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08562188-F570-0A56-C964-FACD7A750A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63E5F4E-C558-E33A-0A92-3B0946F7F8EB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6F58609D-1C58-5558-BDB0-C33E5E5C2F33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2EB6DF9B-41F0-A549-8A5D-F7AD4335A9B5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E620A7DF-21B6-0BE0-C1BE-36DC728091D0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D1AAF69F-436A-102D-A105-524E86FEE69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253FA49B-0BF0-A8AB-A34C-88DAA47E2A7A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2331F598-42CF-B75B-A004-1196DD49FE38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1627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그룹 41">
            <a:extLst>
              <a:ext uri="{FF2B5EF4-FFF2-40B4-BE49-F238E27FC236}">
                <a16:creationId xmlns:a16="http://schemas.microsoft.com/office/drawing/2014/main" id="{42655F23-37B8-4AFA-B33E-136378ECAF83}"/>
              </a:ext>
            </a:extLst>
          </p:cNvPr>
          <p:cNvGrpSpPr>
            <a:grpSpLocks/>
          </p:cNvGrpSpPr>
          <p:nvPr/>
        </p:nvGrpSpPr>
        <p:grpSpPr>
          <a:xfrm>
            <a:off x="3506012" y="181080"/>
            <a:ext cx="1600200" cy="403080"/>
            <a:chOff x="4391025" y="108202"/>
            <a:chExt cx="1600200" cy="524755"/>
          </a:xfrm>
          <a:solidFill>
            <a:schemeClr val="bg1">
              <a:lumMod val="95000"/>
            </a:schemeClr>
          </a:solidFill>
        </p:grpSpPr>
        <p:sp>
          <p:nvSpPr>
            <p:cNvPr id="44" name="평행 사변형 43">
              <a:extLst>
                <a:ext uri="{FF2B5EF4-FFF2-40B4-BE49-F238E27FC236}">
                  <a16:creationId xmlns:a16="http://schemas.microsoft.com/office/drawing/2014/main" id="{CDB45949-2375-4698-8757-5E1F490E8367}"/>
                </a:ext>
              </a:extLst>
            </p:cNvPr>
            <p:cNvSpPr>
              <a:spLocks/>
            </p:cNvSpPr>
            <p:nvPr/>
          </p:nvSpPr>
          <p:spPr>
            <a:xfrm>
              <a:off x="4391025" y="108202"/>
              <a:ext cx="1600200" cy="524755"/>
            </a:xfrm>
            <a:prstGeom prst="parallelogram">
              <a:avLst>
                <a:gd name="adj" fmla="val 492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4889474-D76A-48E4-9376-2EF32B706AC9}"/>
                </a:ext>
              </a:extLst>
            </p:cNvPr>
            <p:cNvSpPr txBox="1">
              <a:spLocks/>
            </p:cNvSpPr>
            <p:nvPr/>
          </p:nvSpPr>
          <p:spPr>
            <a:xfrm>
              <a:off x="4791817" y="200289"/>
              <a:ext cx="742511" cy="32054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기본 모션</a:t>
              </a:r>
              <a:endParaRPr lang="en-US" altLang="ko-KR" sz="10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EE51AC58-AF94-4355-BA14-C3F7835900AD}"/>
              </a:ext>
            </a:extLst>
          </p:cNvPr>
          <p:cNvGrpSpPr>
            <a:grpSpLocks/>
          </p:cNvGrpSpPr>
          <p:nvPr/>
        </p:nvGrpSpPr>
        <p:grpSpPr>
          <a:xfrm>
            <a:off x="5104149" y="181080"/>
            <a:ext cx="1600200" cy="403080"/>
            <a:chOff x="4391025" y="108202"/>
            <a:chExt cx="1600200" cy="524755"/>
          </a:xfrm>
          <a:solidFill>
            <a:schemeClr val="bg1">
              <a:lumMod val="95000"/>
            </a:schemeClr>
          </a:solidFill>
        </p:grpSpPr>
        <p:sp>
          <p:nvSpPr>
            <p:cNvPr id="47" name="평행 사변형 46">
              <a:extLst>
                <a:ext uri="{FF2B5EF4-FFF2-40B4-BE49-F238E27FC236}">
                  <a16:creationId xmlns:a16="http://schemas.microsoft.com/office/drawing/2014/main" id="{F0DD6F98-F2BB-43FD-9F1C-1BB9287C7433}"/>
                </a:ext>
              </a:extLst>
            </p:cNvPr>
            <p:cNvSpPr>
              <a:spLocks/>
            </p:cNvSpPr>
            <p:nvPr/>
          </p:nvSpPr>
          <p:spPr>
            <a:xfrm>
              <a:off x="4391025" y="108202"/>
              <a:ext cx="1600200" cy="524755"/>
            </a:xfrm>
            <a:prstGeom prst="parallelogram">
              <a:avLst>
                <a:gd name="adj" fmla="val 492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80F3253-C5AC-483B-BAB6-88E57716E386}"/>
                </a:ext>
              </a:extLst>
            </p:cNvPr>
            <p:cNvSpPr txBox="1">
              <a:spLocks/>
            </p:cNvSpPr>
            <p:nvPr/>
          </p:nvSpPr>
          <p:spPr>
            <a:xfrm>
              <a:off x="4957728" y="200289"/>
              <a:ext cx="441146" cy="32054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스킬</a:t>
              </a:r>
              <a:endParaRPr lang="en-US" altLang="ko-KR" sz="10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22A3464-0356-4B1F-BC32-53F7D0FE6E8B}"/>
              </a:ext>
            </a:extLst>
          </p:cNvPr>
          <p:cNvGrpSpPr>
            <a:grpSpLocks/>
          </p:cNvGrpSpPr>
          <p:nvPr/>
        </p:nvGrpSpPr>
        <p:grpSpPr>
          <a:xfrm>
            <a:off x="1907875" y="181080"/>
            <a:ext cx="1600200" cy="403081"/>
            <a:chOff x="4397331" y="108202"/>
            <a:chExt cx="1600200" cy="524755"/>
          </a:xfrm>
          <a:solidFill>
            <a:schemeClr val="bg1">
              <a:lumMod val="95000"/>
            </a:schemeClr>
          </a:solidFill>
        </p:grpSpPr>
        <p:sp>
          <p:nvSpPr>
            <p:cNvPr id="50" name="평행 사변형 49">
              <a:extLst>
                <a:ext uri="{FF2B5EF4-FFF2-40B4-BE49-F238E27FC236}">
                  <a16:creationId xmlns:a16="http://schemas.microsoft.com/office/drawing/2014/main" id="{BFF850DA-4447-4895-914D-5EC2A72633C8}"/>
                </a:ext>
              </a:extLst>
            </p:cNvPr>
            <p:cNvSpPr>
              <a:spLocks/>
            </p:cNvSpPr>
            <p:nvPr/>
          </p:nvSpPr>
          <p:spPr>
            <a:xfrm>
              <a:off x="4397331" y="108202"/>
              <a:ext cx="1600200" cy="524755"/>
            </a:xfrm>
            <a:prstGeom prst="parallelogram">
              <a:avLst>
                <a:gd name="adj" fmla="val 492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54BA4F5-7770-40D8-BCA2-A2564F6C78D7}"/>
                </a:ext>
              </a:extLst>
            </p:cNvPr>
            <p:cNvSpPr txBox="1">
              <a:spLocks/>
            </p:cNvSpPr>
            <p:nvPr/>
          </p:nvSpPr>
          <p:spPr>
            <a:xfrm>
              <a:off x="4791817" y="200289"/>
              <a:ext cx="742511" cy="32054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무기 소개</a:t>
              </a:r>
              <a:endParaRPr lang="en-US" altLang="ko-KR" sz="10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39179F9-C670-49DD-9B63-20EFFDAAB0AF}"/>
              </a:ext>
            </a:extLst>
          </p:cNvPr>
          <p:cNvSpPr txBox="1">
            <a:spLocks/>
          </p:cNvSpPr>
          <p:nvPr/>
        </p:nvSpPr>
        <p:spPr>
          <a:xfrm>
            <a:off x="836937" y="251815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effectLst/>
              </a:rPr>
              <a:t>개요</a:t>
            </a:r>
            <a:endParaRPr lang="en-US" altLang="ko-KR" sz="1400" b="1" dirty="0">
              <a:effectLst/>
            </a:endParaRPr>
          </a:p>
        </p:txBody>
      </p:sp>
      <p:sp>
        <p:nvSpPr>
          <p:cNvPr id="102" name="자유형: 도형 101">
            <a:extLst>
              <a:ext uri="{FF2B5EF4-FFF2-40B4-BE49-F238E27FC236}">
                <a16:creationId xmlns:a16="http://schemas.microsoft.com/office/drawing/2014/main" id="{AFAEEBBF-ABAF-4362-9A17-EF9D37E9BBE0}"/>
              </a:ext>
            </a:extLst>
          </p:cNvPr>
          <p:cNvSpPr>
            <a:spLocks/>
          </p:cNvSpPr>
          <p:nvPr/>
        </p:nvSpPr>
        <p:spPr>
          <a:xfrm>
            <a:off x="233052" y="185202"/>
            <a:ext cx="1674019" cy="409575"/>
          </a:xfrm>
          <a:custGeom>
            <a:avLst/>
            <a:gdLst>
              <a:gd name="connsiteX0" fmla="*/ 0 w 1674019"/>
              <a:gd name="connsiteY0" fmla="*/ 409575 h 409575"/>
              <a:gd name="connsiteX1" fmla="*/ 69056 w 1674019"/>
              <a:gd name="connsiteY1" fmla="*/ 409575 h 409575"/>
              <a:gd name="connsiteX2" fmla="*/ 271463 w 1674019"/>
              <a:gd name="connsiteY2" fmla="*/ 0 h 409575"/>
              <a:gd name="connsiteX3" fmla="*/ 1674019 w 1674019"/>
              <a:gd name="connsiteY3" fmla="*/ 0 h 409575"/>
              <a:gd name="connsiteX4" fmla="*/ 1469231 w 1674019"/>
              <a:gd name="connsiteY4" fmla="*/ 409575 h 409575"/>
              <a:gd name="connsiteX5" fmla="*/ 1543050 w 1674019"/>
              <a:gd name="connsiteY5" fmla="*/ 409575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019" h="409575">
                <a:moveTo>
                  <a:pt x="0" y="409575"/>
                </a:moveTo>
                <a:lnTo>
                  <a:pt x="69056" y="409575"/>
                </a:lnTo>
                <a:lnTo>
                  <a:pt x="271463" y="0"/>
                </a:lnTo>
                <a:lnTo>
                  <a:pt x="1674019" y="0"/>
                </a:lnTo>
                <a:lnTo>
                  <a:pt x="1469231" y="409575"/>
                </a:lnTo>
                <a:lnTo>
                  <a:pt x="1543050" y="409575"/>
                </a:lnTo>
              </a:path>
            </a:pathLst>
          </a:cu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7E2F88F9-3C7B-48DF-A4C7-DA194F522C73}"/>
              </a:ext>
            </a:extLst>
          </p:cNvPr>
          <p:cNvCxnSpPr>
            <a:cxnSpLocks/>
            <a:stCxn id="102" idx="1"/>
          </p:cNvCxnSpPr>
          <p:nvPr/>
        </p:nvCxnSpPr>
        <p:spPr>
          <a:xfrm flipH="1">
            <a:off x="0" y="594777"/>
            <a:ext cx="302108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3ABAC88F-1F22-4AC6-94F9-607393818B8F}"/>
              </a:ext>
            </a:extLst>
          </p:cNvPr>
          <p:cNvCxnSpPr>
            <a:cxnSpLocks/>
            <a:endCxn id="102" idx="4"/>
          </p:cNvCxnSpPr>
          <p:nvPr/>
        </p:nvCxnSpPr>
        <p:spPr>
          <a:xfrm flipH="1">
            <a:off x="1702283" y="594777"/>
            <a:ext cx="1048131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FB2DC671-EBE6-161D-9D80-4A8AB5D7C3A6}"/>
              </a:ext>
            </a:extLst>
          </p:cNvPr>
          <p:cNvGrpSpPr/>
          <p:nvPr/>
        </p:nvGrpSpPr>
        <p:grpSpPr>
          <a:xfrm>
            <a:off x="10502114" y="78962"/>
            <a:ext cx="1689886" cy="505199"/>
            <a:chOff x="10502114" y="78962"/>
            <a:chExt cx="1689886" cy="50519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1E4C8AF-3C7D-95E4-288F-0BE7BD60B384}"/>
                </a:ext>
              </a:extLst>
            </p:cNvPr>
            <p:cNvSpPr txBox="1">
              <a:spLocks/>
            </p:cNvSpPr>
            <p:nvPr/>
          </p:nvSpPr>
          <p:spPr>
            <a:xfrm>
              <a:off x="10502114" y="353329"/>
              <a:ext cx="168988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900" b="1" dirty="0" err="1">
                  <a:solidFill>
                    <a:schemeClr val="bg1">
                      <a:lumMod val="50000"/>
                    </a:schemeClr>
                  </a:solidFill>
                  <a:effectLst/>
                </a:rPr>
                <a:t>리트루기아</a:t>
              </a:r>
              <a:r>
                <a:rPr lang="ko-KR" altLang="en-US" sz="9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 부채 스킬 기획서</a:t>
              </a:r>
              <a:endParaRPr lang="en-US" altLang="ko-KR" sz="9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554ECE8-DBAA-0C88-9E14-73F4746D825D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805028" y="78962"/>
              <a:ext cx="307840" cy="263869"/>
              <a:chOff x="1302299" y="2529509"/>
              <a:chExt cx="800080" cy="685799"/>
            </a:xfrm>
            <a:solidFill>
              <a:schemeClr val="accent4">
                <a:lumMod val="50000"/>
              </a:schemeClr>
            </a:solidFill>
          </p:grpSpPr>
          <p:sp>
            <p:nvSpPr>
              <p:cNvPr id="4" name="자유형: 도형 3">
                <a:extLst>
                  <a:ext uri="{FF2B5EF4-FFF2-40B4-BE49-F238E27FC236}">
                    <a16:creationId xmlns:a16="http://schemas.microsoft.com/office/drawing/2014/main" id="{977C45A4-3617-F15D-3203-2562F51B65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5" name="자유형: 도형 4">
                <a:extLst>
                  <a:ext uri="{FF2B5EF4-FFF2-40B4-BE49-F238E27FC236}">
                    <a16:creationId xmlns:a16="http://schemas.microsoft.com/office/drawing/2014/main" id="{12ED3F9A-D0A4-00B4-0EB5-66A71FB495A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7" name="직사각형 6">
            <a:hlinkClick r:id="rId2" action="ppaction://hlinksldjump"/>
            <a:extLst>
              <a:ext uri="{FF2B5EF4-FFF2-40B4-BE49-F238E27FC236}">
                <a16:creationId xmlns:a16="http://schemas.microsoft.com/office/drawing/2014/main" id="{E117750A-46BB-1F41-D7CE-EFF04B39B91C}"/>
              </a:ext>
            </a:extLst>
          </p:cNvPr>
          <p:cNvSpPr/>
          <p:nvPr/>
        </p:nvSpPr>
        <p:spPr>
          <a:xfrm>
            <a:off x="10614103" y="66088"/>
            <a:ext cx="1495199" cy="462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각형 10">
            <a:extLst>
              <a:ext uri="{FF2B5EF4-FFF2-40B4-BE49-F238E27FC236}">
                <a16:creationId xmlns:a16="http://schemas.microsoft.com/office/drawing/2014/main" id="{7971E4EB-3F89-59D5-2183-FD6EF70FD1D0}"/>
              </a:ext>
            </a:extLst>
          </p:cNvPr>
          <p:cNvSpPr/>
          <p:nvPr/>
        </p:nvSpPr>
        <p:spPr>
          <a:xfrm>
            <a:off x="1" y="994687"/>
            <a:ext cx="1674019" cy="404461"/>
          </a:xfrm>
          <a:prstGeom prst="homePlate">
            <a:avLst/>
          </a:prstGeom>
          <a:solidFill>
            <a:schemeClr val="bg1"/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8C6B1-09E9-B283-5AE2-209474A34E88}"/>
              </a:ext>
            </a:extLst>
          </p:cNvPr>
          <p:cNvSpPr txBox="1"/>
          <p:nvPr/>
        </p:nvSpPr>
        <p:spPr>
          <a:xfrm>
            <a:off x="33832" y="1058417"/>
            <a:ext cx="13468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2. </a:t>
            </a:r>
            <a:r>
              <a:rPr lang="ko-KR" altLang="en-US" sz="1200" b="1" dirty="0">
                <a:latin typeface="+mn-ea"/>
              </a:rPr>
              <a:t>전투의 방향성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433684-9BF3-44C1-1275-9DF4631442C0}"/>
              </a:ext>
            </a:extLst>
          </p:cNvPr>
          <p:cNvSpPr txBox="1"/>
          <p:nvPr/>
        </p:nvSpPr>
        <p:spPr>
          <a:xfrm>
            <a:off x="2793222" y="1073807"/>
            <a:ext cx="8210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latin typeface="+mn-ea"/>
              </a:rPr>
              <a:t>#</a:t>
            </a:r>
            <a:r>
              <a:rPr lang="ko-KR" altLang="en-US" sz="1000" b="1" dirty="0">
                <a:latin typeface="+mn-ea"/>
              </a:rPr>
              <a:t>근접 전투</a:t>
            </a:r>
            <a:endParaRPr lang="en-US" altLang="ko-KR" sz="1000" b="1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FECC6F-0744-CCF7-2B4B-F566DCB83A4E}"/>
              </a:ext>
            </a:extLst>
          </p:cNvPr>
          <p:cNvSpPr txBox="1"/>
          <p:nvPr/>
        </p:nvSpPr>
        <p:spPr>
          <a:xfrm>
            <a:off x="1777862" y="1073807"/>
            <a:ext cx="7457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latin typeface="+mn-ea"/>
              </a:rPr>
              <a:t>#1:1 </a:t>
            </a:r>
            <a:r>
              <a:rPr lang="ko-KR" altLang="en-US" sz="1000" b="1" dirty="0">
                <a:latin typeface="+mn-ea"/>
              </a:rPr>
              <a:t>특화</a:t>
            </a:r>
            <a:endParaRPr lang="en-US" altLang="ko-KR" sz="1000" b="1" dirty="0">
              <a:latin typeface="+mn-ea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C942F794-18BB-F3D1-8717-5AFFC82130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7732570"/>
              </p:ext>
            </p:extLst>
          </p:nvPr>
        </p:nvGraphicFramePr>
        <p:xfrm>
          <a:off x="1207915" y="1717729"/>
          <a:ext cx="9776170" cy="3056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9180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993913">
                  <a:extLst>
                    <a:ext uri="{9D8B030D-6E8A-4147-A177-3AD203B41FA5}">
                      <a16:colId xmlns:a16="http://schemas.microsoft.com/office/drawing/2014/main" val="2184986852"/>
                    </a:ext>
                  </a:extLst>
                </a:gridCol>
                <a:gridCol w="4611757">
                  <a:extLst>
                    <a:ext uri="{9D8B030D-6E8A-4147-A177-3AD203B41FA5}">
                      <a16:colId xmlns:a16="http://schemas.microsoft.com/office/drawing/2014/main" val="920348982"/>
                    </a:ext>
                  </a:extLst>
                </a:gridCol>
                <a:gridCol w="3478695">
                  <a:extLst>
                    <a:ext uri="{9D8B030D-6E8A-4147-A177-3AD203B41FA5}">
                      <a16:colId xmlns:a16="http://schemas.microsoft.com/office/drawing/2014/main" val="198668316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키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dirty="0" err="1">
                          <a:effectLst/>
                        </a:rPr>
                        <a:t>스위칭</a:t>
                      </a:r>
                      <a:br>
                        <a:rPr lang="en-US" altLang="ko-KR" sz="1000" dirty="0">
                          <a:effectLst/>
                        </a:rPr>
                      </a:br>
                      <a:r>
                        <a:rPr lang="ko-KR" sz="1000" dirty="0">
                          <a:effectLst/>
                        </a:rPr>
                        <a:t>스킬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초 마다 주변의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랜덤한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적에게 번개를 떨어트립니다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(10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초 지속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)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부채의 부족한 지속 피해를 보완하는 스킬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</a:rPr>
                        <a:t>A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보호막과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형성합니다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이후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발사하여 번개를 유도합니다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900" dirty="0">
                          <a:solidFill>
                            <a:srgbClr val="0A6D94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* </a:t>
                      </a:r>
                      <a:r>
                        <a:rPr lang="ko-KR" altLang="en-US" sz="900" dirty="0" err="1">
                          <a:solidFill>
                            <a:srgbClr val="0A6D94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900" dirty="0">
                          <a:solidFill>
                            <a:srgbClr val="0A6D94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보호막이 파괴되거나 적과의 거리가 멀어지면 사라집니다</a:t>
                      </a:r>
                      <a:r>
                        <a:rPr lang="en-US" altLang="ko-KR" sz="900" dirty="0">
                          <a:solidFill>
                            <a:srgbClr val="0A6D94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900" dirty="0">
                        <a:solidFill>
                          <a:srgbClr val="0A6D94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근접 전투 시 다른 스킬들의 피해를 높여주는 스킬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숙련도에 따라 효율의 차이가 큰 스킬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</a:rPr>
                        <a:t>S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정면으로 번개를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번 방출합니다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맑은 고딕" panose="020B0503020000020004" pitchFamily="50" charset="-127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1:1 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특화 전투의 컨셉을 극대화하는 스킬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맑은 고딕" panose="020B0503020000020004" pitchFamily="50" charset="-127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</a:rPr>
                        <a:t>D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해당 지점에 거대한 번개를 떨어트립니다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한 방이 강력한 스킬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</a:rPr>
                        <a:t>F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000" dirty="0">
                        <a:effectLst/>
                        <a:latin typeface="맑은 고딕" panose="020B0503020000020004" pitchFamily="50" charset="-127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천천히 세 걸음 걸으며 걸음마다 번개를 사방으로 방출합니다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무기의 컨셉을 가장 확실하게 보여주는 스킬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7F8E324-1206-2480-3617-1D236896DBB5}"/>
              </a:ext>
            </a:extLst>
          </p:cNvPr>
          <p:cNvSpPr txBox="1"/>
          <p:nvPr/>
        </p:nvSpPr>
        <p:spPr>
          <a:xfrm>
            <a:off x="1207915" y="5784193"/>
            <a:ext cx="9776169" cy="680312"/>
          </a:xfrm>
          <a:prstGeom prst="rect">
            <a:avLst/>
          </a:prstGeom>
          <a:noFill/>
          <a:ln w="12700">
            <a:solidFill>
              <a:srgbClr val="0A6D94"/>
            </a:solidFill>
          </a:ln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ko-KR" altLang="en-US" sz="1200" dirty="0"/>
              <a:t>부채는 </a:t>
            </a:r>
            <a:r>
              <a:rPr lang="ko-KR" altLang="en-US" sz="1200" dirty="0">
                <a:solidFill>
                  <a:srgbClr val="FF0000"/>
                </a:solidFill>
              </a:rPr>
              <a:t>피해를 한 곳에 집중</a:t>
            </a:r>
            <a:r>
              <a:rPr lang="ko-KR" altLang="en-US" sz="1200" dirty="0"/>
              <a:t>시키기 위해 </a:t>
            </a:r>
            <a:r>
              <a:rPr lang="ko-KR" altLang="en-US" sz="1200" dirty="0">
                <a:solidFill>
                  <a:srgbClr val="FF0000"/>
                </a:solidFill>
              </a:rPr>
              <a:t>적에게 근접</a:t>
            </a:r>
            <a:r>
              <a:rPr lang="ko-KR" altLang="en-US" sz="1200" dirty="0"/>
              <a:t>하며 </a:t>
            </a:r>
            <a:r>
              <a:rPr lang="ko-KR" altLang="en-US" sz="1200" dirty="0">
                <a:solidFill>
                  <a:srgbClr val="FF0000"/>
                </a:solidFill>
              </a:rPr>
              <a:t>보호막을 유지</a:t>
            </a:r>
            <a:r>
              <a:rPr lang="ko-KR" altLang="en-US" sz="1200" dirty="0"/>
              <a:t>하는 전투를 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45F0FD4D-EA92-42E0-2646-88918D1C8DDB}"/>
              </a:ext>
            </a:extLst>
          </p:cNvPr>
          <p:cNvSpPr/>
          <p:nvPr/>
        </p:nvSpPr>
        <p:spPr>
          <a:xfrm>
            <a:off x="5957055" y="4998809"/>
            <a:ext cx="277890" cy="56102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D79C88-F20E-C6A5-7E96-2022AD3AA9AD}"/>
              </a:ext>
            </a:extLst>
          </p:cNvPr>
          <p:cNvSpPr txBox="1"/>
          <p:nvPr/>
        </p:nvSpPr>
        <p:spPr>
          <a:xfrm>
            <a:off x="3883924" y="1073807"/>
            <a:ext cx="9492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latin typeface="+mn-ea"/>
              </a:rPr>
              <a:t>#</a:t>
            </a:r>
            <a:r>
              <a:rPr lang="ko-KR" altLang="en-US" sz="1000" b="1" dirty="0">
                <a:latin typeface="+mn-ea"/>
              </a:rPr>
              <a:t>보호막 유지</a:t>
            </a:r>
            <a:endParaRPr lang="en-US" altLang="ko-KR" sz="1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33889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C39179F9-C670-49DD-9B63-20EFFDAAB0AF}"/>
              </a:ext>
            </a:extLst>
          </p:cNvPr>
          <p:cNvSpPr txBox="1">
            <a:spLocks/>
          </p:cNvSpPr>
          <p:nvPr/>
        </p:nvSpPr>
        <p:spPr>
          <a:xfrm>
            <a:off x="2183943" y="251490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effectLst/>
              </a:rPr>
              <a:t>무기 소개</a:t>
            </a:r>
            <a:endParaRPr lang="en-US" altLang="ko-KR" sz="1400" b="1" dirty="0">
              <a:effectLst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62F3E9B-C7E6-43EC-87B7-D383431B5912}"/>
              </a:ext>
            </a:extLst>
          </p:cNvPr>
          <p:cNvSpPr txBox="1">
            <a:spLocks/>
          </p:cNvSpPr>
          <p:nvPr/>
        </p:nvSpPr>
        <p:spPr>
          <a:xfrm>
            <a:off x="10502114" y="353329"/>
            <a:ext cx="16898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900" b="1" dirty="0" err="1">
                <a:solidFill>
                  <a:schemeClr val="bg1">
                    <a:lumMod val="50000"/>
                  </a:schemeClr>
                </a:solidFill>
                <a:effectLst/>
              </a:rPr>
              <a:t>리트루기아</a:t>
            </a:r>
            <a:r>
              <a:rPr lang="ko-KR" altLang="en-US" sz="900" b="1" dirty="0">
                <a:solidFill>
                  <a:schemeClr val="bg1">
                    <a:lumMod val="50000"/>
                  </a:schemeClr>
                </a:solidFill>
                <a:effectLst/>
              </a:rPr>
              <a:t> 부채 스킬 기획서</a:t>
            </a:r>
            <a:endParaRPr lang="en-US" altLang="ko-KR" sz="900" b="1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8990E30F-D94B-416F-8775-D7EEC6FFC20B}"/>
              </a:ext>
            </a:extLst>
          </p:cNvPr>
          <p:cNvSpPr>
            <a:spLocks/>
          </p:cNvSpPr>
          <p:nvPr/>
        </p:nvSpPr>
        <p:spPr>
          <a:xfrm>
            <a:off x="1830501" y="185202"/>
            <a:ext cx="1674019" cy="409575"/>
          </a:xfrm>
          <a:custGeom>
            <a:avLst/>
            <a:gdLst>
              <a:gd name="connsiteX0" fmla="*/ 0 w 1674019"/>
              <a:gd name="connsiteY0" fmla="*/ 409575 h 409575"/>
              <a:gd name="connsiteX1" fmla="*/ 69056 w 1674019"/>
              <a:gd name="connsiteY1" fmla="*/ 409575 h 409575"/>
              <a:gd name="connsiteX2" fmla="*/ 271463 w 1674019"/>
              <a:gd name="connsiteY2" fmla="*/ 0 h 409575"/>
              <a:gd name="connsiteX3" fmla="*/ 1674019 w 1674019"/>
              <a:gd name="connsiteY3" fmla="*/ 0 h 409575"/>
              <a:gd name="connsiteX4" fmla="*/ 1469231 w 1674019"/>
              <a:gd name="connsiteY4" fmla="*/ 409575 h 409575"/>
              <a:gd name="connsiteX5" fmla="*/ 1543050 w 1674019"/>
              <a:gd name="connsiteY5" fmla="*/ 409575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019" h="409575">
                <a:moveTo>
                  <a:pt x="0" y="409575"/>
                </a:moveTo>
                <a:lnTo>
                  <a:pt x="69056" y="409575"/>
                </a:lnTo>
                <a:lnTo>
                  <a:pt x="271463" y="0"/>
                </a:lnTo>
                <a:lnTo>
                  <a:pt x="1674019" y="0"/>
                </a:lnTo>
                <a:lnTo>
                  <a:pt x="1469231" y="409575"/>
                </a:lnTo>
                <a:lnTo>
                  <a:pt x="1543050" y="409575"/>
                </a:lnTo>
              </a:path>
            </a:pathLst>
          </a:cu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A8965C-7A09-4C80-B841-C27F87EFD02E}"/>
              </a:ext>
            </a:extLst>
          </p:cNvPr>
          <p:cNvGrpSpPr>
            <a:grpSpLocks/>
          </p:cNvGrpSpPr>
          <p:nvPr/>
        </p:nvGrpSpPr>
        <p:grpSpPr>
          <a:xfrm>
            <a:off x="3506012" y="181080"/>
            <a:ext cx="1600200" cy="403080"/>
            <a:chOff x="4391025" y="108202"/>
            <a:chExt cx="1600200" cy="524755"/>
          </a:xfrm>
          <a:solidFill>
            <a:schemeClr val="bg1">
              <a:lumMod val="95000"/>
            </a:schemeClr>
          </a:solidFill>
        </p:grpSpPr>
        <p:sp>
          <p:nvSpPr>
            <p:cNvPr id="28" name="평행 사변형 27">
              <a:extLst>
                <a:ext uri="{FF2B5EF4-FFF2-40B4-BE49-F238E27FC236}">
                  <a16:creationId xmlns:a16="http://schemas.microsoft.com/office/drawing/2014/main" id="{AE9C57D5-1110-4CE4-8882-9328422602C9}"/>
                </a:ext>
              </a:extLst>
            </p:cNvPr>
            <p:cNvSpPr>
              <a:spLocks/>
            </p:cNvSpPr>
            <p:nvPr/>
          </p:nvSpPr>
          <p:spPr>
            <a:xfrm>
              <a:off x="4391025" y="108202"/>
              <a:ext cx="1600200" cy="524755"/>
            </a:xfrm>
            <a:prstGeom prst="parallelogram">
              <a:avLst>
                <a:gd name="adj" fmla="val 492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7A86603-4753-4FBE-A8C7-8B2A2DE45839}"/>
                </a:ext>
              </a:extLst>
            </p:cNvPr>
            <p:cNvSpPr txBox="1">
              <a:spLocks/>
            </p:cNvSpPr>
            <p:nvPr/>
          </p:nvSpPr>
          <p:spPr>
            <a:xfrm>
              <a:off x="4791817" y="200289"/>
              <a:ext cx="742511" cy="32054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기본 모션</a:t>
              </a:r>
              <a:endParaRPr lang="en-US" altLang="ko-KR" sz="10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16175AC9-E352-4D51-9964-F341A95EA371}"/>
              </a:ext>
            </a:extLst>
          </p:cNvPr>
          <p:cNvGrpSpPr>
            <a:grpSpLocks/>
          </p:cNvGrpSpPr>
          <p:nvPr/>
        </p:nvGrpSpPr>
        <p:grpSpPr>
          <a:xfrm>
            <a:off x="5104149" y="181080"/>
            <a:ext cx="1600200" cy="403080"/>
            <a:chOff x="4391025" y="108202"/>
            <a:chExt cx="1600200" cy="524755"/>
          </a:xfrm>
          <a:solidFill>
            <a:schemeClr val="bg1">
              <a:lumMod val="95000"/>
            </a:schemeClr>
          </a:solidFill>
        </p:grpSpPr>
        <p:sp>
          <p:nvSpPr>
            <p:cNvPr id="31" name="평행 사변형 30">
              <a:extLst>
                <a:ext uri="{FF2B5EF4-FFF2-40B4-BE49-F238E27FC236}">
                  <a16:creationId xmlns:a16="http://schemas.microsoft.com/office/drawing/2014/main" id="{463AFC40-7263-479E-95C3-2BB8B21A1A53}"/>
                </a:ext>
              </a:extLst>
            </p:cNvPr>
            <p:cNvSpPr>
              <a:spLocks/>
            </p:cNvSpPr>
            <p:nvPr/>
          </p:nvSpPr>
          <p:spPr>
            <a:xfrm>
              <a:off x="4391025" y="108202"/>
              <a:ext cx="1600200" cy="524755"/>
            </a:xfrm>
            <a:prstGeom prst="parallelogram">
              <a:avLst>
                <a:gd name="adj" fmla="val 492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E2170C7-5C6E-4584-AF47-F1CCF25EFF68}"/>
                </a:ext>
              </a:extLst>
            </p:cNvPr>
            <p:cNvSpPr txBox="1">
              <a:spLocks/>
            </p:cNvSpPr>
            <p:nvPr/>
          </p:nvSpPr>
          <p:spPr>
            <a:xfrm>
              <a:off x="4957728" y="200289"/>
              <a:ext cx="441146" cy="32054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스킬</a:t>
              </a:r>
              <a:endParaRPr lang="en-US" altLang="ko-KR" sz="10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4D455AA-57B7-4B7C-806E-13AC02EB2AC3}"/>
              </a:ext>
            </a:extLst>
          </p:cNvPr>
          <p:cNvGrpSpPr>
            <a:grpSpLocks/>
          </p:cNvGrpSpPr>
          <p:nvPr/>
        </p:nvGrpSpPr>
        <p:grpSpPr>
          <a:xfrm>
            <a:off x="309738" y="181080"/>
            <a:ext cx="1600200" cy="403081"/>
            <a:chOff x="4391025" y="108202"/>
            <a:chExt cx="1600200" cy="524755"/>
          </a:xfrm>
          <a:solidFill>
            <a:schemeClr val="bg1">
              <a:lumMod val="95000"/>
            </a:schemeClr>
          </a:solidFill>
        </p:grpSpPr>
        <p:sp>
          <p:nvSpPr>
            <p:cNvPr id="35" name="평행 사변형 34">
              <a:extLst>
                <a:ext uri="{FF2B5EF4-FFF2-40B4-BE49-F238E27FC236}">
                  <a16:creationId xmlns:a16="http://schemas.microsoft.com/office/drawing/2014/main" id="{D37558E0-E3A6-4749-8D0C-A9142AAA7220}"/>
                </a:ext>
              </a:extLst>
            </p:cNvPr>
            <p:cNvSpPr>
              <a:spLocks/>
            </p:cNvSpPr>
            <p:nvPr/>
          </p:nvSpPr>
          <p:spPr>
            <a:xfrm>
              <a:off x="4391025" y="108202"/>
              <a:ext cx="1600200" cy="524755"/>
            </a:xfrm>
            <a:prstGeom prst="parallelogram">
              <a:avLst>
                <a:gd name="adj" fmla="val 492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791B6D8-461C-40B8-8801-A7114EDD072C}"/>
                </a:ext>
              </a:extLst>
            </p:cNvPr>
            <p:cNvSpPr txBox="1">
              <a:spLocks/>
            </p:cNvSpPr>
            <p:nvPr/>
          </p:nvSpPr>
          <p:spPr>
            <a:xfrm>
              <a:off x="4791817" y="200289"/>
              <a:ext cx="742511" cy="32054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>
                      <a:lumMod val="50000"/>
                    </a:schemeClr>
                  </a:solidFill>
                </a:rPr>
                <a:t>기획 의도</a:t>
              </a:r>
              <a:endParaRPr lang="en-US" altLang="ko-KR" sz="10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D1F631D-38BE-4D28-B764-73856FE1FD13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1" y="594777"/>
            <a:ext cx="1899556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CDE5DF0-6259-40AE-A730-230714AFAE19}"/>
              </a:ext>
            </a:extLst>
          </p:cNvPr>
          <p:cNvCxnSpPr>
            <a:cxnSpLocks/>
            <a:endCxn id="17" idx="4"/>
          </p:cNvCxnSpPr>
          <p:nvPr/>
        </p:nvCxnSpPr>
        <p:spPr>
          <a:xfrm flipH="1">
            <a:off x="3299732" y="594777"/>
            <a:ext cx="8892268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D968A73D-F628-6218-3B16-AAAC03BED8E8}"/>
              </a:ext>
            </a:extLst>
          </p:cNvPr>
          <p:cNvGrpSpPr>
            <a:grpSpLocks/>
          </p:cNvGrpSpPr>
          <p:nvPr/>
        </p:nvGrpSpPr>
        <p:grpSpPr>
          <a:xfrm>
            <a:off x="11805028" y="78962"/>
            <a:ext cx="307840" cy="263869"/>
            <a:chOff x="1302299" y="2529509"/>
            <a:chExt cx="800080" cy="685799"/>
          </a:xfrm>
          <a:solidFill>
            <a:schemeClr val="accent4">
              <a:lumMod val="50000"/>
            </a:schemeClr>
          </a:solidFill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76D38AD3-54E2-0829-E7E3-6079D930A1B5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A4496306-3D32-4C0E-EBED-DFE136D5B98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" name="직사각형 1">
            <a:hlinkClick r:id="rId2" action="ppaction://hlinksldjump"/>
            <a:extLst>
              <a:ext uri="{FF2B5EF4-FFF2-40B4-BE49-F238E27FC236}">
                <a16:creationId xmlns:a16="http://schemas.microsoft.com/office/drawing/2014/main" id="{B270C82A-E7C5-8294-07C1-1511C5A1065C}"/>
              </a:ext>
            </a:extLst>
          </p:cNvPr>
          <p:cNvSpPr/>
          <p:nvPr/>
        </p:nvSpPr>
        <p:spPr>
          <a:xfrm>
            <a:off x="10045217" y="66088"/>
            <a:ext cx="1495199" cy="462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D19DDCC1-1376-1F65-535F-1792A13A45C2}"/>
              </a:ext>
            </a:extLst>
          </p:cNvPr>
          <p:cNvSpPr/>
          <p:nvPr/>
        </p:nvSpPr>
        <p:spPr>
          <a:xfrm>
            <a:off x="0" y="994687"/>
            <a:ext cx="1909937" cy="404461"/>
          </a:xfrm>
          <a:prstGeom prst="homePlate">
            <a:avLst/>
          </a:prstGeom>
          <a:solidFill>
            <a:schemeClr val="bg1"/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3FFE6-AA7E-0B76-6B2F-547A28FED96A}"/>
              </a:ext>
            </a:extLst>
          </p:cNvPr>
          <p:cNvSpPr txBox="1"/>
          <p:nvPr/>
        </p:nvSpPr>
        <p:spPr>
          <a:xfrm>
            <a:off x="33832" y="1058417"/>
            <a:ext cx="1609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1. </a:t>
            </a:r>
            <a:r>
              <a:rPr lang="ko-KR" altLang="en-US" sz="1200" b="1" dirty="0">
                <a:latin typeface="+mn-ea"/>
              </a:rPr>
              <a:t>무기</a:t>
            </a:r>
            <a:r>
              <a:rPr lang="en-US" altLang="ko-KR" sz="1200" b="1" dirty="0">
                <a:latin typeface="+mn-ea"/>
              </a:rPr>
              <a:t> </a:t>
            </a:r>
            <a:r>
              <a:rPr lang="ko-KR" altLang="en-US" sz="1200" b="1" dirty="0">
                <a:latin typeface="+mn-ea"/>
              </a:rPr>
              <a:t>컨셉 및 특징</a:t>
            </a:r>
            <a:endParaRPr lang="en-US" altLang="ko-KR" sz="1200" b="1" dirty="0">
              <a:latin typeface="+mn-ea"/>
            </a:endParaRPr>
          </a:p>
        </p:txBody>
      </p:sp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0FDCD4D5-1C43-E67C-CA57-8E17F546D6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636283"/>
              </p:ext>
            </p:extLst>
          </p:nvPr>
        </p:nvGraphicFramePr>
        <p:xfrm>
          <a:off x="5997120" y="4357920"/>
          <a:ext cx="5224158" cy="200667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97963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412619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</a:tblGrid>
              <a:tr h="494676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외형 컨셉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</a:rPr>
                        <a:t>검은색 바탕에 흰색 번개 줄기들이 일렁이는 동양풍 </a:t>
                      </a:r>
                      <a:r>
                        <a:rPr lang="ko-KR" altLang="en-US" sz="1000" dirty="0" err="1">
                          <a:latin typeface="+mn-ea"/>
                        </a:rPr>
                        <a:t>접부채</a:t>
                      </a:r>
                      <a:endParaRPr lang="en-US" altLang="ko-KR" sz="1000" dirty="0">
                        <a:latin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공격 속도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보통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조작 난이도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높음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특징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번개를 다루는 마법 무기</a:t>
                      </a: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239341"/>
                  </a:ext>
                </a:extLst>
              </a:tr>
            </a:tbl>
          </a:graphicData>
        </a:graphic>
      </p:graphicFrame>
      <p:grpSp>
        <p:nvGrpSpPr>
          <p:cNvPr id="50" name="그룹 49">
            <a:extLst>
              <a:ext uri="{FF2B5EF4-FFF2-40B4-BE49-F238E27FC236}">
                <a16:creationId xmlns:a16="http://schemas.microsoft.com/office/drawing/2014/main" id="{DD2A7E56-1969-55D7-0031-96A3A162B6A7}"/>
              </a:ext>
            </a:extLst>
          </p:cNvPr>
          <p:cNvGrpSpPr/>
          <p:nvPr/>
        </p:nvGrpSpPr>
        <p:grpSpPr>
          <a:xfrm>
            <a:off x="6232834" y="1875115"/>
            <a:ext cx="4575710" cy="2192775"/>
            <a:chOff x="7469755" y="1799131"/>
            <a:chExt cx="4575710" cy="2192775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C3F05096-AF70-E69A-CCAE-9ECE43E0B80F}"/>
                </a:ext>
              </a:extLst>
            </p:cNvPr>
            <p:cNvGrpSpPr/>
            <p:nvPr/>
          </p:nvGrpSpPr>
          <p:grpSpPr>
            <a:xfrm>
              <a:off x="7469755" y="1799131"/>
              <a:ext cx="4575710" cy="1929765"/>
              <a:chOff x="890440" y="1928595"/>
              <a:chExt cx="6130942" cy="2585670"/>
            </a:xfrm>
          </p:grpSpPr>
          <p:pic>
            <p:nvPicPr>
              <p:cNvPr id="44" name="그림 43" descr="흑백, 야외, 바퀴이(가) 표시된 사진&#10;&#10;중간 신뢰도로 자동 생성된 설명">
                <a:extLst>
                  <a:ext uri="{FF2B5EF4-FFF2-40B4-BE49-F238E27FC236}">
                    <a16:creationId xmlns:a16="http://schemas.microsoft.com/office/drawing/2014/main" id="{E7755824-ACFC-2019-EB77-3CCD2716B8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0440" y="1992328"/>
                <a:ext cx="2866551" cy="2521937"/>
              </a:xfrm>
              <a:prstGeom prst="rect">
                <a:avLst/>
              </a:prstGeom>
            </p:spPr>
          </p:pic>
          <p:pic>
            <p:nvPicPr>
              <p:cNvPr id="45" name="그림 44" descr="손부채, 다크, 팬이(가) 표시된 사진&#10;&#10;자동 생성된 설명">
                <a:extLst>
                  <a:ext uri="{FF2B5EF4-FFF2-40B4-BE49-F238E27FC236}">
                    <a16:creationId xmlns:a16="http://schemas.microsoft.com/office/drawing/2014/main" id="{5F051A01-3749-D536-C299-DAEF041F8D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93224" y="1928595"/>
                <a:ext cx="3328158" cy="2324630"/>
              </a:xfrm>
              <a:prstGeom prst="rect">
                <a:avLst/>
              </a:prstGeom>
            </p:spPr>
          </p:pic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3DE52086-A222-8F5D-3AAD-AEE963B8BFF9}"/>
                </a:ext>
              </a:extLst>
            </p:cNvPr>
            <p:cNvGrpSpPr/>
            <p:nvPr/>
          </p:nvGrpSpPr>
          <p:grpSpPr>
            <a:xfrm>
              <a:off x="9144610" y="3776462"/>
              <a:ext cx="1049262" cy="215444"/>
              <a:chOff x="9144610" y="3980347"/>
              <a:chExt cx="1049262" cy="215444"/>
            </a:xfrm>
          </p:grpSpPr>
          <p:sp>
            <p:nvSpPr>
              <p:cNvPr id="47" name="이등변 삼각형 46">
                <a:extLst>
                  <a:ext uri="{FF2B5EF4-FFF2-40B4-BE49-F238E27FC236}">
                    <a16:creationId xmlns:a16="http://schemas.microsoft.com/office/drawing/2014/main" id="{C465CF9C-9911-4561-F910-DCDE6FC9162A}"/>
                  </a:ext>
                </a:extLst>
              </p:cNvPr>
              <p:cNvSpPr/>
              <p:nvPr/>
            </p:nvSpPr>
            <p:spPr>
              <a:xfrm>
                <a:off x="9144610" y="4042418"/>
                <a:ext cx="105910" cy="91302"/>
              </a:xfrm>
              <a:prstGeom prst="triangle">
                <a:avLst/>
              </a:prstGeom>
              <a:solidFill>
                <a:srgbClr val="F2F2F2"/>
              </a:solidFill>
              <a:ln>
                <a:solidFill>
                  <a:srgbClr val="0A6D9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E4E0A570-6F77-8EEC-F91D-5554623773F5}"/>
                  </a:ext>
                </a:extLst>
              </p:cNvPr>
              <p:cNvSpPr txBox="1"/>
              <p:nvPr/>
            </p:nvSpPr>
            <p:spPr>
              <a:xfrm>
                <a:off x="9254191" y="3980347"/>
                <a:ext cx="93968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b="1" dirty="0">
                    <a:latin typeface="+mn-ea"/>
                  </a:rPr>
                  <a:t>레퍼런스 이미지</a:t>
                </a:r>
                <a:endParaRPr lang="en-US" altLang="ko-KR" sz="800" b="1" dirty="0">
                  <a:latin typeface="+mn-ea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9582FD9-4AD8-A877-0E48-7214C0212130}"/>
              </a:ext>
            </a:extLst>
          </p:cNvPr>
          <p:cNvSpPr txBox="1"/>
          <p:nvPr/>
        </p:nvSpPr>
        <p:spPr>
          <a:xfrm>
            <a:off x="2608969" y="1235815"/>
            <a:ext cx="9240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FF0000"/>
                </a:solidFill>
                <a:latin typeface="+mn-ea"/>
              </a:rPr>
              <a:t>무기 크기는 엔진에서 </a:t>
            </a:r>
            <a:r>
              <a:rPr lang="ko-KR" altLang="en-US" sz="1600" b="1" dirty="0" err="1">
                <a:solidFill>
                  <a:srgbClr val="FF0000"/>
                </a:solidFill>
                <a:latin typeface="+mn-ea"/>
              </a:rPr>
              <a:t>쿼터뷰로</a:t>
            </a:r>
            <a:r>
              <a:rPr lang="ko-KR" altLang="en-US" sz="1600" b="1" dirty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600" b="1" dirty="0" err="1">
                <a:solidFill>
                  <a:srgbClr val="FF0000"/>
                </a:solidFill>
                <a:latin typeface="+mn-ea"/>
              </a:rPr>
              <a:t>만든거에</a:t>
            </a:r>
            <a:r>
              <a:rPr lang="ko-KR" altLang="en-US" sz="1600" b="1" dirty="0">
                <a:solidFill>
                  <a:srgbClr val="FF0000"/>
                </a:solidFill>
                <a:latin typeface="+mn-ea"/>
              </a:rPr>
              <a:t> 무기의 크기를 넣어보고 잘 보이는지</a:t>
            </a:r>
            <a:r>
              <a:rPr lang="en-US" altLang="ko-KR" sz="1600" b="1" dirty="0">
                <a:solidFill>
                  <a:srgbClr val="FF0000"/>
                </a:solidFill>
                <a:latin typeface="+mn-ea"/>
              </a:rPr>
              <a:t> </a:t>
            </a:r>
            <a:r>
              <a:rPr lang="ko-KR" altLang="en-US" sz="1600" b="1" dirty="0">
                <a:solidFill>
                  <a:srgbClr val="FF0000"/>
                </a:solidFill>
                <a:latin typeface="+mn-ea"/>
              </a:rPr>
              <a:t>확인하며 조정하기</a:t>
            </a:r>
            <a:r>
              <a:rPr lang="en-US" altLang="ko-KR" sz="1600" b="1" dirty="0">
                <a:solidFill>
                  <a:srgbClr val="FF0000"/>
                </a:solidFill>
                <a:latin typeface="+mn-ea"/>
              </a:rPr>
              <a:t>.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437B087-FFCA-EC82-D316-AE3BF01CFDA2}"/>
              </a:ext>
            </a:extLst>
          </p:cNvPr>
          <p:cNvGrpSpPr/>
          <p:nvPr/>
        </p:nvGrpSpPr>
        <p:grpSpPr>
          <a:xfrm>
            <a:off x="870215" y="1806264"/>
            <a:ext cx="4007400" cy="4408132"/>
            <a:chOff x="7165852" y="-36729"/>
            <a:chExt cx="5989101" cy="6588000"/>
          </a:xfrm>
        </p:grpSpPr>
        <p:pic>
          <p:nvPicPr>
            <p:cNvPr id="11" name="그림 10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D704D13E-BBB4-CD90-0240-C05AC8AD5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99021" y="-36729"/>
              <a:ext cx="3153830" cy="6588000"/>
            </a:xfrm>
            <a:prstGeom prst="rect">
              <a:avLst/>
            </a:prstGeom>
          </p:spPr>
        </p:pic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7744E067-8F6E-E5D1-D098-E30295712B91}"/>
                </a:ext>
              </a:extLst>
            </p:cNvPr>
            <p:cNvGrpSpPr/>
            <p:nvPr/>
          </p:nvGrpSpPr>
          <p:grpSpPr>
            <a:xfrm>
              <a:off x="7165852" y="2533666"/>
              <a:ext cx="2719700" cy="1080000"/>
              <a:chOff x="6750013" y="135000"/>
              <a:chExt cx="2719700" cy="1080000"/>
            </a:xfrm>
          </p:grpSpPr>
          <p:pic>
            <p:nvPicPr>
              <p:cNvPr id="20" name="그림 19" descr="흑백, 야외, 바퀴이(가) 표시된 사진&#10;&#10;중간 신뢰도로 자동 생성된 설명">
                <a:extLst>
                  <a:ext uri="{FF2B5EF4-FFF2-40B4-BE49-F238E27FC236}">
                    <a16:creationId xmlns:a16="http://schemas.microsoft.com/office/drawing/2014/main" id="{84777BE7-8D39-4CDF-9FE2-02C5943EAF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839" b="30342"/>
              <a:stretch/>
            </p:blipFill>
            <p:spPr>
              <a:xfrm>
                <a:off x="7517056" y="135000"/>
                <a:ext cx="1952657" cy="1079998"/>
              </a:xfrm>
              <a:prstGeom prst="rect">
                <a:avLst/>
              </a:prstGeom>
            </p:spPr>
          </p:pic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CB6DE60D-83DA-E176-D04C-0CE3CC7D3A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83526" y="135000"/>
                <a:ext cx="0" cy="1080000"/>
              </a:xfrm>
              <a:prstGeom prst="line">
                <a:avLst/>
              </a:prstGeom>
              <a:ln>
                <a:solidFill>
                  <a:srgbClr val="FF0000"/>
                </a:solidFill>
                <a:headEnd type="triangl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7DD06280-5F2C-EA2E-0375-C1683B3BBD9B}"/>
                  </a:ext>
                </a:extLst>
              </p:cNvPr>
              <p:cNvCxnSpPr>
                <a:cxnSpLocks/>
                <a:stCxn id="20" idx="0"/>
              </p:cNvCxnSpPr>
              <p:nvPr/>
            </p:nvCxnSpPr>
            <p:spPr>
              <a:xfrm flipH="1">
                <a:off x="6800863" y="135000"/>
                <a:ext cx="1692523" cy="0"/>
              </a:xfrm>
              <a:prstGeom prst="line">
                <a:avLst/>
              </a:prstGeom>
              <a:ln w="6350">
                <a:prstDash val="sys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98E1873D-B8E0-CBA2-069C-9C262B7E42E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800863" y="1215000"/>
                <a:ext cx="1727319" cy="0"/>
              </a:xfrm>
              <a:prstGeom prst="line">
                <a:avLst/>
              </a:prstGeom>
              <a:ln w="6350">
                <a:prstDash val="sysDot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52B19C9-E4DD-D093-C874-DE5480D66FAF}"/>
                  </a:ext>
                </a:extLst>
              </p:cNvPr>
              <p:cNvSpPr txBox="1"/>
              <p:nvPr/>
            </p:nvSpPr>
            <p:spPr>
              <a:xfrm>
                <a:off x="6750013" y="445011"/>
                <a:ext cx="573052" cy="4599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/>
                  <a:t>30</a:t>
                </a:r>
                <a:endParaRPr lang="ko-KR" altLang="en-US" sz="1400" dirty="0"/>
              </a:p>
            </p:txBody>
          </p:sp>
        </p:grp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CB8765B-0E81-A3D0-6A85-2F1FF8649AD3}"/>
                </a:ext>
              </a:extLst>
            </p:cNvPr>
            <p:cNvCxnSpPr>
              <a:cxnSpLocks/>
            </p:cNvCxnSpPr>
            <p:nvPr/>
          </p:nvCxnSpPr>
          <p:spPr>
            <a:xfrm>
              <a:off x="12433368" y="-36729"/>
              <a:ext cx="0" cy="6588000"/>
            </a:xfrm>
            <a:prstGeom prst="line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572C8C7-3373-201C-5507-044F043BE509}"/>
                </a:ext>
              </a:extLst>
            </p:cNvPr>
            <p:cNvSpPr txBox="1"/>
            <p:nvPr/>
          </p:nvSpPr>
          <p:spPr>
            <a:xfrm>
              <a:off x="12433368" y="3027282"/>
              <a:ext cx="721585" cy="4599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183</a:t>
              </a:r>
              <a:endParaRPr lang="ko-KR" altLang="en-US" sz="1400" dirty="0"/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F6B22C3F-1A0F-2D3C-0E63-B10223AD80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39423" y="6551271"/>
              <a:ext cx="2832100" cy="0"/>
            </a:xfrm>
            <a:prstGeom prst="line">
              <a:avLst/>
            </a:prstGeom>
            <a:ln w="63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13740D27-7BAB-33EC-FEA2-04F25ADB90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39423" y="-36729"/>
              <a:ext cx="2832100" cy="0"/>
            </a:xfrm>
            <a:prstGeom prst="line">
              <a:avLst/>
            </a:prstGeom>
            <a:ln w="63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FA2F6A04-7DDC-76C2-0322-90CE8F3AAC62}"/>
              </a:ext>
            </a:extLst>
          </p:cNvPr>
          <p:cNvSpPr/>
          <p:nvPr/>
        </p:nvSpPr>
        <p:spPr>
          <a:xfrm>
            <a:off x="2229791" y="6431103"/>
            <a:ext cx="105910" cy="91302"/>
          </a:xfrm>
          <a:prstGeom prst="triangle">
            <a:avLst/>
          </a:prstGeom>
          <a:solidFill>
            <a:srgbClr val="F2F2F2"/>
          </a:solidFill>
          <a:ln>
            <a:solidFill>
              <a:srgbClr val="0A6D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06BCE81-9C86-7A53-5296-C0ECEF2ED759}"/>
              </a:ext>
            </a:extLst>
          </p:cNvPr>
          <p:cNvSpPr txBox="1"/>
          <p:nvPr/>
        </p:nvSpPr>
        <p:spPr>
          <a:xfrm>
            <a:off x="2339372" y="6369032"/>
            <a:ext cx="19207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latin typeface="+mn-ea"/>
              </a:rPr>
              <a:t>크기 비교 </a:t>
            </a:r>
            <a:r>
              <a:rPr lang="en-US" altLang="ko-KR" sz="800" b="1" dirty="0">
                <a:latin typeface="+mn-ea"/>
              </a:rPr>
              <a:t>(</a:t>
            </a:r>
            <a:r>
              <a:rPr lang="ko-KR" altLang="en-US" sz="800" b="1" dirty="0">
                <a:latin typeface="+mn-ea"/>
              </a:rPr>
              <a:t>남자 캐릭터 </a:t>
            </a:r>
            <a:r>
              <a:rPr lang="en-US" altLang="ko-KR" sz="800" b="1" dirty="0">
                <a:latin typeface="+mn-ea"/>
              </a:rPr>
              <a:t>183cm</a:t>
            </a:r>
            <a:r>
              <a:rPr lang="ko-KR" altLang="en-US" sz="800" b="1" dirty="0">
                <a:latin typeface="+mn-ea"/>
              </a:rPr>
              <a:t> 기준</a:t>
            </a:r>
            <a:r>
              <a:rPr lang="en-US" altLang="ko-KR" sz="800" b="1" dirty="0"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89967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C39179F9-C670-49DD-9B63-20EFFDAAB0AF}"/>
              </a:ext>
            </a:extLst>
          </p:cNvPr>
          <p:cNvSpPr txBox="1">
            <a:spLocks/>
          </p:cNvSpPr>
          <p:nvPr/>
        </p:nvSpPr>
        <p:spPr>
          <a:xfrm>
            <a:off x="2183943" y="251490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effectLst/>
              </a:rPr>
              <a:t>무기 소개</a:t>
            </a:r>
            <a:endParaRPr lang="en-US" altLang="ko-KR" sz="1400" b="1" dirty="0">
              <a:effectLst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62F3E9B-C7E6-43EC-87B7-D383431B5912}"/>
              </a:ext>
            </a:extLst>
          </p:cNvPr>
          <p:cNvSpPr txBox="1">
            <a:spLocks/>
          </p:cNvSpPr>
          <p:nvPr/>
        </p:nvSpPr>
        <p:spPr>
          <a:xfrm>
            <a:off x="10502114" y="353329"/>
            <a:ext cx="16898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900" b="1" dirty="0" err="1">
                <a:solidFill>
                  <a:schemeClr val="bg1">
                    <a:lumMod val="50000"/>
                  </a:schemeClr>
                </a:solidFill>
                <a:effectLst/>
              </a:rPr>
              <a:t>리트루기아</a:t>
            </a:r>
            <a:r>
              <a:rPr lang="ko-KR" altLang="en-US" sz="900" b="1" dirty="0">
                <a:solidFill>
                  <a:schemeClr val="bg1">
                    <a:lumMod val="50000"/>
                  </a:schemeClr>
                </a:solidFill>
                <a:effectLst/>
              </a:rPr>
              <a:t> 부채 스킬 기획서</a:t>
            </a:r>
            <a:endParaRPr lang="en-US" altLang="ko-KR" sz="900" b="1" dirty="0">
              <a:solidFill>
                <a:schemeClr val="bg1">
                  <a:lumMod val="50000"/>
                </a:schemeClr>
              </a:solidFill>
              <a:effectLst/>
            </a:endParaRPr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8990E30F-D94B-416F-8775-D7EEC6FFC20B}"/>
              </a:ext>
            </a:extLst>
          </p:cNvPr>
          <p:cNvSpPr>
            <a:spLocks/>
          </p:cNvSpPr>
          <p:nvPr/>
        </p:nvSpPr>
        <p:spPr>
          <a:xfrm>
            <a:off x="1830501" y="185202"/>
            <a:ext cx="1674019" cy="409575"/>
          </a:xfrm>
          <a:custGeom>
            <a:avLst/>
            <a:gdLst>
              <a:gd name="connsiteX0" fmla="*/ 0 w 1674019"/>
              <a:gd name="connsiteY0" fmla="*/ 409575 h 409575"/>
              <a:gd name="connsiteX1" fmla="*/ 69056 w 1674019"/>
              <a:gd name="connsiteY1" fmla="*/ 409575 h 409575"/>
              <a:gd name="connsiteX2" fmla="*/ 271463 w 1674019"/>
              <a:gd name="connsiteY2" fmla="*/ 0 h 409575"/>
              <a:gd name="connsiteX3" fmla="*/ 1674019 w 1674019"/>
              <a:gd name="connsiteY3" fmla="*/ 0 h 409575"/>
              <a:gd name="connsiteX4" fmla="*/ 1469231 w 1674019"/>
              <a:gd name="connsiteY4" fmla="*/ 409575 h 409575"/>
              <a:gd name="connsiteX5" fmla="*/ 1543050 w 1674019"/>
              <a:gd name="connsiteY5" fmla="*/ 409575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019" h="409575">
                <a:moveTo>
                  <a:pt x="0" y="409575"/>
                </a:moveTo>
                <a:lnTo>
                  <a:pt x="69056" y="409575"/>
                </a:lnTo>
                <a:lnTo>
                  <a:pt x="271463" y="0"/>
                </a:lnTo>
                <a:lnTo>
                  <a:pt x="1674019" y="0"/>
                </a:lnTo>
                <a:lnTo>
                  <a:pt x="1469231" y="409575"/>
                </a:lnTo>
                <a:lnTo>
                  <a:pt x="1543050" y="409575"/>
                </a:lnTo>
              </a:path>
            </a:pathLst>
          </a:cu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A8965C-7A09-4C80-B841-C27F87EFD02E}"/>
              </a:ext>
            </a:extLst>
          </p:cNvPr>
          <p:cNvGrpSpPr>
            <a:grpSpLocks/>
          </p:cNvGrpSpPr>
          <p:nvPr/>
        </p:nvGrpSpPr>
        <p:grpSpPr>
          <a:xfrm>
            <a:off x="3506012" y="181080"/>
            <a:ext cx="1600200" cy="403080"/>
            <a:chOff x="4391025" y="108202"/>
            <a:chExt cx="1600200" cy="524755"/>
          </a:xfrm>
          <a:solidFill>
            <a:schemeClr val="bg1">
              <a:lumMod val="95000"/>
            </a:schemeClr>
          </a:solidFill>
        </p:grpSpPr>
        <p:sp>
          <p:nvSpPr>
            <p:cNvPr id="28" name="평행 사변형 27">
              <a:extLst>
                <a:ext uri="{FF2B5EF4-FFF2-40B4-BE49-F238E27FC236}">
                  <a16:creationId xmlns:a16="http://schemas.microsoft.com/office/drawing/2014/main" id="{AE9C57D5-1110-4CE4-8882-9328422602C9}"/>
                </a:ext>
              </a:extLst>
            </p:cNvPr>
            <p:cNvSpPr>
              <a:spLocks/>
            </p:cNvSpPr>
            <p:nvPr/>
          </p:nvSpPr>
          <p:spPr>
            <a:xfrm>
              <a:off x="4391025" y="108202"/>
              <a:ext cx="1600200" cy="524755"/>
            </a:xfrm>
            <a:prstGeom prst="parallelogram">
              <a:avLst>
                <a:gd name="adj" fmla="val 492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7A86603-4753-4FBE-A8C7-8B2A2DE45839}"/>
                </a:ext>
              </a:extLst>
            </p:cNvPr>
            <p:cNvSpPr txBox="1">
              <a:spLocks/>
            </p:cNvSpPr>
            <p:nvPr/>
          </p:nvSpPr>
          <p:spPr>
            <a:xfrm>
              <a:off x="4791817" y="200289"/>
              <a:ext cx="742511" cy="32054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기본 모션</a:t>
              </a:r>
              <a:endParaRPr lang="en-US" altLang="ko-KR" sz="10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16175AC9-E352-4D51-9964-F341A95EA371}"/>
              </a:ext>
            </a:extLst>
          </p:cNvPr>
          <p:cNvGrpSpPr>
            <a:grpSpLocks/>
          </p:cNvGrpSpPr>
          <p:nvPr/>
        </p:nvGrpSpPr>
        <p:grpSpPr>
          <a:xfrm>
            <a:off x="5104149" y="181080"/>
            <a:ext cx="1600200" cy="403080"/>
            <a:chOff x="4391025" y="108202"/>
            <a:chExt cx="1600200" cy="524755"/>
          </a:xfrm>
          <a:solidFill>
            <a:schemeClr val="bg1">
              <a:lumMod val="95000"/>
            </a:schemeClr>
          </a:solidFill>
        </p:grpSpPr>
        <p:sp>
          <p:nvSpPr>
            <p:cNvPr id="31" name="평행 사변형 30">
              <a:extLst>
                <a:ext uri="{FF2B5EF4-FFF2-40B4-BE49-F238E27FC236}">
                  <a16:creationId xmlns:a16="http://schemas.microsoft.com/office/drawing/2014/main" id="{463AFC40-7263-479E-95C3-2BB8B21A1A53}"/>
                </a:ext>
              </a:extLst>
            </p:cNvPr>
            <p:cNvSpPr>
              <a:spLocks/>
            </p:cNvSpPr>
            <p:nvPr/>
          </p:nvSpPr>
          <p:spPr>
            <a:xfrm>
              <a:off x="4391025" y="108202"/>
              <a:ext cx="1600200" cy="524755"/>
            </a:xfrm>
            <a:prstGeom prst="parallelogram">
              <a:avLst>
                <a:gd name="adj" fmla="val 492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E2170C7-5C6E-4584-AF47-F1CCF25EFF68}"/>
                </a:ext>
              </a:extLst>
            </p:cNvPr>
            <p:cNvSpPr txBox="1">
              <a:spLocks/>
            </p:cNvSpPr>
            <p:nvPr/>
          </p:nvSpPr>
          <p:spPr>
            <a:xfrm>
              <a:off x="4957728" y="200289"/>
              <a:ext cx="441146" cy="32054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스킬</a:t>
              </a:r>
              <a:endParaRPr lang="en-US" altLang="ko-KR" sz="10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4D455AA-57B7-4B7C-806E-13AC02EB2AC3}"/>
              </a:ext>
            </a:extLst>
          </p:cNvPr>
          <p:cNvGrpSpPr>
            <a:grpSpLocks/>
          </p:cNvGrpSpPr>
          <p:nvPr/>
        </p:nvGrpSpPr>
        <p:grpSpPr>
          <a:xfrm>
            <a:off x="309738" y="181080"/>
            <a:ext cx="1600200" cy="403081"/>
            <a:chOff x="4391025" y="108202"/>
            <a:chExt cx="1600200" cy="524755"/>
          </a:xfrm>
          <a:solidFill>
            <a:schemeClr val="bg1">
              <a:lumMod val="95000"/>
            </a:schemeClr>
          </a:solidFill>
        </p:grpSpPr>
        <p:sp>
          <p:nvSpPr>
            <p:cNvPr id="35" name="평행 사변형 34">
              <a:extLst>
                <a:ext uri="{FF2B5EF4-FFF2-40B4-BE49-F238E27FC236}">
                  <a16:creationId xmlns:a16="http://schemas.microsoft.com/office/drawing/2014/main" id="{D37558E0-E3A6-4749-8D0C-A9142AAA7220}"/>
                </a:ext>
              </a:extLst>
            </p:cNvPr>
            <p:cNvSpPr>
              <a:spLocks/>
            </p:cNvSpPr>
            <p:nvPr/>
          </p:nvSpPr>
          <p:spPr>
            <a:xfrm>
              <a:off x="4391025" y="108202"/>
              <a:ext cx="1600200" cy="524755"/>
            </a:xfrm>
            <a:prstGeom prst="parallelogram">
              <a:avLst>
                <a:gd name="adj" fmla="val 4929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791B6D8-461C-40B8-8801-A7114EDD072C}"/>
                </a:ext>
              </a:extLst>
            </p:cNvPr>
            <p:cNvSpPr txBox="1">
              <a:spLocks/>
            </p:cNvSpPr>
            <p:nvPr/>
          </p:nvSpPr>
          <p:spPr>
            <a:xfrm>
              <a:off x="4791817" y="200289"/>
              <a:ext cx="742511" cy="32054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ko-KR" altLang="en-US" sz="1000" b="1" dirty="0">
                  <a:solidFill>
                    <a:schemeClr val="bg1">
                      <a:lumMod val="50000"/>
                    </a:schemeClr>
                  </a:solidFill>
                </a:rPr>
                <a:t>기획 의도</a:t>
              </a:r>
              <a:endParaRPr lang="en-US" altLang="ko-KR" sz="10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D1F631D-38BE-4D28-B764-73856FE1FD13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1" y="594777"/>
            <a:ext cx="1899556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CDE5DF0-6259-40AE-A730-230714AFAE19}"/>
              </a:ext>
            </a:extLst>
          </p:cNvPr>
          <p:cNvCxnSpPr>
            <a:cxnSpLocks/>
            <a:endCxn id="17" idx="4"/>
          </p:cNvCxnSpPr>
          <p:nvPr/>
        </p:nvCxnSpPr>
        <p:spPr>
          <a:xfrm flipH="1">
            <a:off x="3299732" y="594777"/>
            <a:ext cx="8892268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D968A73D-F628-6218-3B16-AAAC03BED8E8}"/>
              </a:ext>
            </a:extLst>
          </p:cNvPr>
          <p:cNvGrpSpPr>
            <a:grpSpLocks/>
          </p:cNvGrpSpPr>
          <p:nvPr/>
        </p:nvGrpSpPr>
        <p:grpSpPr>
          <a:xfrm>
            <a:off x="11805028" y="78962"/>
            <a:ext cx="307840" cy="263869"/>
            <a:chOff x="1302299" y="2529509"/>
            <a:chExt cx="800080" cy="685799"/>
          </a:xfrm>
          <a:solidFill>
            <a:schemeClr val="accent4">
              <a:lumMod val="50000"/>
            </a:schemeClr>
          </a:solidFill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76D38AD3-54E2-0829-E7E3-6079D930A1B5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A4496306-3D32-4C0E-EBED-DFE136D5B98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" name="직사각형 1">
            <a:hlinkClick r:id="rId3" action="ppaction://hlinksldjump"/>
            <a:extLst>
              <a:ext uri="{FF2B5EF4-FFF2-40B4-BE49-F238E27FC236}">
                <a16:creationId xmlns:a16="http://schemas.microsoft.com/office/drawing/2014/main" id="{B270C82A-E7C5-8294-07C1-1511C5A1065C}"/>
              </a:ext>
            </a:extLst>
          </p:cNvPr>
          <p:cNvSpPr/>
          <p:nvPr/>
        </p:nvSpPr>
        <p:spPr>
          <a:xfrm>
            <a:off x="10614103" y="66088"/>
            <a:ext cx="1495199" cy="462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D19DDCC1-1376-1F65-535F-1792A13A45C2}"/>
              </a:ext>
            </a:extLst>
          </p:cNvPr>
          <p:cNvSpPr/>
          <p:nvPr/>
        </p:nvSpPr>
        <p:spPr>
          <a:xfrm>
            <a:off x="1" y="994687"/>
            <a:ext cx="1560442" cy="404461"/>
          </a:xfrm>
          <a:prstGeom prst="homePlate">
            <a:avLst/>
          </a:prstGeom>
          <a:solidFill>
            <a:schemeClr val="bg1"/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3FFE6-AA7E-0B76-6B2F-547A28FED96A}"/>
              </a:ext>
            </a:extLst>
          </p:cNvPr>
          <p:cNvSpPr txBox="1"/>
          <p:nvPr/>
        </p:nvSpPr>
        <p:spPr>
          <a:xfrm>
            <a:off x="33832" y="1058417"/>
            <a:ext cx="11929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2. </a:t>
            </a:r>
            <a:r>
              <a:rPr lang="ko-KR" altLang="en-US" sz="1200" b="1" dirty="0">
                <a:latin typeface="+mn-ea"/>
              </a:rPr>
              <a:t>이펙트 컨셉</a:t>
            </a:r>
            <a:endParaRPr lang="en-US" altLang="ko-KR" sz="1200" b="1" dirty="0">
              <a:latin typeface="+mn-ea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41F65B66-7049-57D4-6210-C80BE1666E31}"/>
              </a:ext>
            </a:extLst>
          </p:cNvPr>
          <p:cNvGrpSpPr/>
          <p:nvPr/>
        </p:nvGrpSpPr>
        <p:grpSpPr>
          <a:xfrm>
            <a:off x="2756417" y="5158365"/>
            <a:ext cx="1328184" cy="215444"/>
            <a:chOff x="4426143" y="4397791"/>
            <a:chExt cx="1328184" cy="215444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43CA378-7C4F-2864-7132-92FCABB61B33}"/>
                </a:ext>
              </a:extLst>
            </p:cNvPr>
            <p:cNvSpPr/>
            <p:nvPr/>
          </p:nvSpPr>
          <p:spPr>
            <a:xfrm>
              <a:off x="4426143" y="4459862"/>
              <a:ext cx="105910" cy="91302"/>
            </a:xfrm>
            <a:prstGeom prst="triangle">
              <a:avLst/>
            </a:prstGeom>
            <a:solidFill>
              <a:srgbClr val="F2F2F2"/>
            </a:solidFill>
            <a:ln>
              <a:solidFill>
                <a:srgbClr val="0A6D9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D658A51-2808-58F9-BAE8-EDFB3714098A}"/>
                </a:ext>
              </a:extLst>
            </p:cNvPr>
            <p:cNvSpPr txBox="1"/>
            <p:nvPr/>
          </p:nvSpPr>
          <p:spPr>
            <a:xfrm>
              <a:off x="4535724" y="4397791"/>
              <a:ext cx="121860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b="1" dirty="0">
                  <a:latin typeface="+mn-ea"/>
                </a:rPr>
                <a:t>번개 이펙트 색상 예시</a:t>
              </a:r>
              <a:endParaRPr lang="en-US" altLang="ko-KR" sz="800" b="1" dirty="0">
                <a:latin typeface="+mn-ea"/>
              </a:endParaRPr>
            </a:p>
          </p:txBody>
        </p:sp>
      </p:grp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2AE2C9E-73D9-3848-71F4-B68195E63983}"/>
              </a:ext>
            </a:extLst>
          </p:cNvPr>
          <p:cNvGraphicFramePr>
            <a:graphicFrameLocks noGrp="1"/>
          </p:cNvGraphicFramePr>
          <p:nvPr/>
        </p:nvGraphicFramePr>
        <p:xfrm>
          <a:off x="1775736" y="1639285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latin typeface="+mn-ea"/>
                        </a:rPr>
                        <a:t>번개 이펙트 색상</a:t>
                      </a:r>
                      <a:endParaRPr lang="en-US" altLang="ko-KR" sz="1000" b="1" dirty="0">
                        <a:latin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latin typeface="+mn-ea"/>
                        </a:rPr>
                        <a:t>번개 방출 모양</a:t>
                      </a:r>
                      <a:endParaRPr lang="en-US" altLang="ko-KR" sz="1000" b="1" dirty="0">
                        <a:latin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</a:rPr>
                        <a:t>검은색 베이스에 흰색이 섞여 있는 번개</a:t>
                      </a:r>
                      <a:endParaRPr lang="en-US" altLang="ko-KR" sz="1000" dirty="0">
                        <a:latin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dirty="0" err="1">
                          <a:latin typeface="+mn-ea"/>
                        </a:rPr>
                        <a:t>천뢰침</a:t>
                      </a:r>
                      <a:r>
                        <a:rPr lang="ko-KR" altLang="en-US" sz="1000" dirty="0">
                          <a:latin typeface="+mn-ea"/>
                        </a:rPr>
                        <a:t> 유무에 따라 달라지는 번개의 모양</a:t>
                      </a:r>
                      <a:endParaRPr lang="en-US" altLang="ko-KR" sz="1000" dirty="0">
                        <a:latin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39" name="그림 38" descr="물, 흑백이(가) 표시된 사진&#10;&#10;자동 생성된 설명">
            <a:extLst>
              <a:ext uri="{FF2B5EF4-FFF2-40B4-BE49-F238E27FC236}">
                <a16:creationId xmlns:a16="http://schemas.microsoft.com/office/drawing/2014/main" id="{9A869097-9291-DEB6-1438-68E208A6C5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552" y="2178120"/>
            <a:ext cx="2834641" cy="3448050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:a16="http://schemas.microsoft.com/office/drawing/2014/main" id="{0871F8DD-C9E0-34E2-E7F5-F203ADBD2FC0}"/>
              </a:ext>
            </a:extLst>
          </p:cNvPr>
          <p:cNvGrpSpPr/>
          <p:nvPr/>
        </p:nvGrpSpPr>
        <p:grpSpPr>
          <a:xfrm>
            <a:off x="6704349" y="2304300"/>
            <a:ext cx="3142233" cy="3195689"/>
            <a:chOff x="6482200" y="2146385"/>
            <a:chExt cx="2984606" cy="303538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5F662D65-611C-FBDE-C7BF-FBC14B6062CD}"/>
                </a:ext>
              </a:extLst>
            </p:cNvPr>
            <p:cNvGrpSpPr/>
            <p:nvPr/>
          </p:nvGrpSpPr>
          <p:grpSpPr>
            <a:xfrm>
              <a:off x="6482201" y="2146385"/>
              <a:ext cx="2834640" cy="1676776"/>
              <a:chOff x="5880042" y="2154710"/>
              <a:chExt cx="2834640" cy="1676776"/>
            </a:xfrm>
          </p:grpSpPr>
          <p:pic>
            <p:nvPicPr>
              <p:cNvPr id="40" name="Picture 14">
                <a:extLst>
                  <a:ext uri="{FF2B5EF4-FFF2-40B4-BE49-F238E27FC236}">
                    <a16:creationId xmlns:a16="http://schemas.microsoft.com/office/drawing/2014/main" id="{1F295F03-F726-598E-23F5-B3B45CF79A4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046" t="2936" r="30857" b="55654"/>
              <a:stretch/>
            </p:blipFill>
            <p:spPr bwMode="auto">
              <a:xfrm rot="16200000">
                <a:off x="6586647" y="1703452"/>
                <a:ext cx="1421429" cy="2834640"/>
              </a:xfrm>
              <a:prstGeom prst="rect">
                <a:avLst/>
              </a:prstGeom>
              <a:noFill/>
              <a:effectLst>
                <a:glow rad="101600">
                  <a:schemeClr val="bg1">
                    <a:lumMod val="85000"/>
                    <a:alpha val="60000"/>
                  </a:schemeClr>
                </a:glo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9721F8E-F2B1-8A81-7F1D-058233E511E8}"/>
                  </a:ext>
                </a:extLst>
              </p:cNvPr>
              <p:cNvSpPr txBox="1"/>
              <p:nvPr/>
            </p:nvSpPr>
            <p:spPr>
              <a:xfrm>
                <a:off x="6406733" y="2154710"/>
                <a:ext cx="178125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latin typeface="+mn-ea"/>
                  </a:rPr>
                  <a:t>&lt;</a:t>
                </a:r>
                <a:r>
                  <a:rPr lang="ko-KR" altLang="en-US" sz="1000" dirty="0">
                    <a:latin typeface="+mn-ea"/>
                  </a:rPr>
                  <a:t>기본적인 번개 방출 모양</a:t>
                </a:r>
                <a:r>
                  <a:rPr lang="en-US" altLang="ko-KR" sz="1000" dirty="0">
                    <a:latin typeface="+mn-ea"/>
                  </a:rPr>
                  <a:t>&gt;</a:t>
                </a: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B5AA3351-F6EA-C246-E55D-227F5D4F477B}"/>
                </a:ext>
              </a:extLst>
            </p:cNvPr>
            <p:cNvGrpSpPr/>
            <p:nvPr/>
          </p:nvGrpSpPr>
          <p:grpSpPr>
            <a:xfrm>
              <a:off x="6482200" y="4016728"/>
              <a:ext cx="2984606" cy="1165038"/>
              <a:chOff x="6022131" y="3941040"/>
              <a:chExt cx="2984606" cy="1165038"/>
            </a:xfrm>
          </p:grpSpPr>
          <p:pic>
            <p:nvPicPr>
              <p:cNvPr id="41" name="Picture 16">
                <a:extLst>
                  <a:ext uri="{FF2B5EF4-FFF2-40B4-BE49-F238E27FC236}">
                    <a16:creationId xmlns:a16="http://schemas.microsoft.com/office/drawing/2014/main" id="{443148B6-1D9A-DFE0-07D4-059BDB91DB8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-20000"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659" r="60832"/>
              <a:stretch/>
            </p:blipFill>
            <p:spPr bwMode="auto">
              <a:xfrm rot="16200000">
                <a:off x="6991583" y="3090924"/>
                <a:ext cx="1045702" cy="2984606"/>
              </a:xfrm>
              <a:prstGeom prst="rect">
                <a:avLst/>
              </a:prstGeom>
              <a:noFill/>
              <a:effectLst>
                <a:glow rad="101600">
                  <a:schemeClr val="bg1">
                    <a:lumMod val="85000"/>
                    <a:alpha val="60000"/>
                  </a:schemeClr>
                </a:glo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953B42F-2B2E-1FE7-247F-9F3170B65568}"/>
                  </a:ext>
                </a:extLst>
              </p:cNvPr>
              <p:cNvSpPr txBox="1"/>
              <p:nvPr/>
            </p:nvSpPr>
            <p:spPr>
              <a:xfrm>
                <a:off x="6473124" y="3941040"/>
                <a:ext cx="208262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latin typeface="+mn-ea"/>
                  </a:rPr>
                  <a:t>&lt;</a:t>
                </a:r>
                <a:r>
                  <a:rPr lang="ko-KR" altLang="en-US" sz="1000" dirty="0" err="1">
                    <a:latin typeface="+mn-ea"/>
                  </a:rPr>
                  <a:t>천뢰침을</a:t>
                </a:r>
                <a:r>
                  <a:rPr lang="ko-KR" altLang="en-US" sz="1000" dirty="0">
                    <a:latin typeface="+mn-ea"/>
                  </a:rPr>
                  <a:t> 향한 번개 방출 모양</a:t>
                </a:r>
                <a:r>
                  <a:rPr lang="en-US" altLang="ko-KR" sz="1000" dirty="0">
                    <a:latin typeface="+mn-ea"/>
                  </a:rPr>
                  <a:t>&gt;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5688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화살표: 오각형 25">
            <a:extLst>
              <a:ext uri="{FF2B5EF4-FFF2-40B4-BE49-F238E27FC236}">
                <a16:creationId xmlns:a16="http://schemas.microsoft.com/office/drawing/2014/main" id="{F1B5E54B-95F6-D19E-AFC8-295DE17B15F1}"/>
              </a:ext>
            </a:extLst>
          </p:cNvPr>
          <p:cNvSpPr/>
          <p:nvPr/>
        </p:nvSpPr>
        <p:spPr>
          <a:xfrm>
            <a:off x="1" y="994687"/>
            <a:ext cx="1302025" cy="404461"/>
          </a:xfrm>
          <a:prstGeom prst="homePlate">
            <a:avLst/>
          </a:prstGeom>
          <a:solidFill>
            <a:schemeClr val="bg1"/>
          </a:solidFill>
          <a:ln w="19050">
            <a:solidFill>
              <a:srgbClr val="0A6D9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8CAFB43-7AD5-0661-4B70-96162F00C38E}"/>
              </a:ext>
            </a:extLst>
          </p:cNvPr>
          <p:cNvGrpSpPr>
            <a:grpSpLocks/>
          </p:cNvGrpSpPr>
          <p:nvPr/>
        </p:nvGrpSpPr>
        <p:grpSpPr>
          <a:xfrm>
            <a:off x="1" y="78962"/>
            <a:ext cx="12191999" cy="515815"/>
            <a:chOff x="1" y="78962"/>
            <a:chExt cx="12191999" cy="51581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62F3E9B-C7E6-43EC-87B7-D383431B5912}"/>
                </a:ext>
              </a:extLst>
            </p:cNvPr>
            <p:cNvSpPr txBox="1">
              <a:spLocks/>
            </p:cNvSpPr>
            <p:nvPr/>
          </p:nvSpPr>
          <p:spPr>
            <a:xfrm>
              <a:off x="10502114" y="353329"/>
              <a:ext cx="168988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900" b="1" dirty="0" err="1">
                  <a:solidFill>
                    <a:schemeClr val="bg1">
                      <a:lumMod val="50000"/>
                    </a:schemeClr>
                  </a:solidFill>
                  <a:effectLst/>
                </a:rPr>
                <a:t>리트루기아</a:t>
              </a:r>
              <a:r>
                <a:rPr lang="ko-KR" altLang="en-US" sz="9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 부채 스킬 기획서</a:t>
              </a:r>
              <a:endParaRPr lang="en-US" altLang="ko-KR" sz="9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FD1F631D-38BE-4D28-B764-73856FE1FD13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1" y="594777"/>
              <a:ext cx="3497005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BCDE5DF0-6259-40AE-A730-230714AFAE19}"/>
                </a:ext>
              </a:extLst>
            </p:cNvPr>
            <p:cNvCxnSpPr>
              <a:cxnSpLocks/>
              <a:endCxn id="12" idx="4"/>
            </p:cNvCxnSpPr>
            <p:nvPr/>
          </p:nvCxnSpPr>
          <p:spPr>
            <a:xfrm flipH="1">
              <a:off x="4897181" y="594777"/>
              <a:ext cx="7294819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CF924D7-D7ED-E2D5-3321-09A7230D1B4E}"/>
                </a:ext>
              </a:extLst>
            </p:cNvPr>
            <p:cNvSpPr txBox="1">
              <a:spLocks/>
            </p:cNvSpPr>
            <p:nvPr/>
          </p:nvSpPr>
          <p:spPr>
            <a:xfrm>
              <a:off x="3777642" y="251815"/>
              <a:ext cx="9653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b="1" dirty="0">
                  <a:effectLst/>
                </a:rPr>
                <a:t>기본 모션</a:t>
              </a:r>
              <a:endParaRPr lang="en-US" altLang="ko-KR" sz="1400" b="1" dirty="0">
                <a:effectLst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ECBCF6D6-9F03-6288-D310-A802A44C6423}"/>
                </a:ext>
              </a:extLst>
            </p:cNvPr>
            <p:cNvGrpSpPr>
              <a:grpSpLocks/>
            </p:cNvGrpSpPr>
            <p:nvPr/>
          </p:nvGrpSpPr>
          <p:grpSpPr>
            <a:xfrm>
              <a:off x="5104149" y="181080"/>
              <a:ext cx="1600200" cy="403080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4" name="평행 사변형 3">
                <a:extLst>
                  <a:ext uri="{FF2B5EF4-FFF2-40B4-BE49-F238E27FC236}">
                    <a16:creationId xmlns:a16="http://schemas.microsoft.com/office/drawing/2014/main" id="{5C6BAC50-AF2B-6389-CB26-F638C8E475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58DCC59-CC73-B255-1DB1-ED3E4D91FC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57728" y="200289"/>
                <a:ext cx="441146" cy="320546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스킬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C7FAFBE-F2FF-28E8-750C-44088111DE0F}"/>
                </a:ext>
              </a:extLst>
            </p:cNvPr>
            <p:cNvGrpSpPr>
              <a:grpSpLocks/>
            </p:cNvGrpSpPr>
            <p:nvPr/>
          </p:nvGrpSpPr>
          <p:grpSpPr>
            <a:xfrm>
              <a:off x="1907875" y="181080"/>
              <a:ext cx="1600200" cy="403081"/>
              <a:chOff x="4397331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7" name="평행 사변형 6">
                <a:extLst>
                  <a:ext uri="{FF2B5EF4-FFF2-40B4-BE49-F238E27FC236}">
                    <a16:creationId xmlns:a16="http://schemas.microsoft.com/office/drawing/2014/main" id="{9C7AFE41-186B-FE14-D784-2589A6D86D9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7331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3050C69-3ED4-D001-7ED5-3B7588C4A88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무기 소개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E2E41A29-173E-E241-6C76-EA14BE98537A}"/>
                </a:ext>
              </a:extLst>
            </p:cNvPr>
            <p:cNvGrpSpPr>
              <a:grpSpLocks/>
            </p:cNvGrpSpPr>
            <p:nvPr/>
          </p:nvGrpSpPr>
          <p:grpSpPr>
            <a:xfrm>
              <a:off x="309738" y="181080"/>
              <a:ext cx="1600200" cy="403081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10" name="평행 사변형 9">
                <a:extLst>
                  <a:ext uri="{FF2B5EF4-FFF2-40B4-BE49-F238E27FC236}">
                    <a16:creationId xmlns:a16="http://schemas.microsoft.com/office/drawing/2014/main" id="{8A41A1C9-9B60-9889-DE7E-2786571A81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2509991-551C-EA21-CD38-E14417E679F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</a:rPr>
                  <a:t>기획 의도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16935F8B-B1CF-99DB-2B8A-54C647F87467}"/>
                </a:ext>
              </a:extLst>
            </p:cNvPr>
            <p:cNvSpPr>
              <a:spLocks/>
            </p:cNvSpPr>
            <p:nvPr/>
          </p:nvSpPr>
          <p:spPr>
            <a:xfrm>
              <a:off x="3427950" y="185202"/>
              <a:ext cx="1674019" cy="409575"/>
            </a:xfrm>
            <a:custGeom>
              <a:avLst/>
              <a:gdLst>
                <a:gd name="connsiteX0" fmla="*/ 0 w 1674019"/>
                <a:gd name="connsiteY0" fmla="*/ 409575 h 409575"/>
                <a:gd name="connsiteX1" fmla="*/ 69056 w 1674019"/>
                <a:gd name="connsiteY1" fmla="*/ 409575 h 409575"/>
                <a:gd name="connsiteX2" fmla="*/ 271463 w 1674019"/>
                <a:gd name="connsiteY2" fmla="*/ 0 h 409575"/>
                <a:gd name="connsiteX3" fmla="*/ 1674019 w 1674019"/>
                <a:gd name="connsiteY3" fmla="*/ 0 h 409575"/>
                <a:gd name="connsiteX4" fmla="*/ 1469231 w 1674019"/>
                <a:gd name="connsiteY4" fmla="*/ 409575 h 409575"/>
                <a:gd name="connsiteX5" fmla="*/ 1543050 w 1674019"/>
                <a:gd name="connsiteY5" fmla="*/ 409575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019" h="409575">
                  <a:moveTo>
                    <a:pt x="0" y="409575"/>
                  </a:moveTo>
                  <a:lnTo>
                    <a:pt x="69056" y="409575"/>
                  </a:lnTo>
                  <a:lnTo>
                    <a:pt x="271463" y="0"/>
                  </a:lnTo>
                  <a:lnTo>
                    <a:pt x="1674019" y="0"/>
                  </a:lnTo>
                  <a:lnTo>
                    <a:pt x="1469231" y="409575"/>
                  </a:lnTo>
                  <a:lnTo>
                    <a:pt x="1543050" y="409575"/>
                  </a:lnTo>
                </a:path>
              </a:pathLst>
            </a:custGeom>
            <a:noFill/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24D49B79-4681-74EB-5064-4CA8D5488982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805028" y="78962"/>
              <a:ext cx="307840" cy="263869"/>
              <a:chOff x="1302299" y="2529509"/>
              <a:chExt cx="800080" cy="685799"/>
            </a:xfrm>
            <a:solidFill>
              <a:schemeClr val="accent4">
                <a:lumMod val="50000"/>
              </a:schemeClr>
            </a:solidFill>
          </p:grpSpPr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FB1E7C53-6C0B-7838-20C1-C4C99FB0BF5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04220FE2-CDA7-6019-D85A-837B80A587D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3" name="직사각형 12">
            <a:hlinkClick r:id="rId2" action="ppaction://hlinksldjump"/>
            <a:extLst>
              <a:ext uri="{FF2B5EF4-FFF2-40B4-BE49-F238E27FC236}">
                <a16:creationId xmlns:a16="http://schemas.microsoft.com/office/drawing/2014/main" id="{0D5042EB-0A56-6176-4866-242164CC9F28}"/>
              </a:ext>
            </a:extLst>
          </p:cNvPr>
          <p:cNvSpPr/>
          <p:nvPr/>
        </p:nvSpPr>
        <p:spPr>
          <a:xfrm>
            <a:off x="10614103" y="66088"/>
            <a:ext cx="1495199" cy="462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53FD9F-DE01-E264-93E5-C691C80A6791}"/>
              </a:ext>
            </a:extLst>
          </p:cNvPr>
          <p:cNvSpPr txBox="1"/>
          <p:nvPr/>
        </p:nvSpPr>
        <p:spPr>
          <a:xfrm>
            <a:off x="33832" y="1058417"/>
            <a:ext cx="1039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1. </a:t>
            </a:r>
            <a:r>
              <a:rPr lang="ko-KR" altLang="en-US" sz="1200" b="1" dirty="0">
                <a:latin typeface="+mn-ea"/>
              </a:rPr>
              <a:t>모션 컨셉</a:t>
            </a:r>
            <a:endParaRPr lang="en-US" altLang="ko-KR" sz="1200" b="1" dirty="0">
              <a:latin typeface="+mn-ea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9255F03-5F2C-37A5-D671-29C2EE171D85}"/>
              </a:ext>
            </a:extLst>
          </p:cNvPr>
          <p:cNvGrpSpPr/>
          <p:nvPr/>
        </p:nvGrpSpPr>
        <p:grpSpPr>
          <a:xfrm>
            <a:off x="1472906" y="1073805"/>
            <a:ext cx="3230790" cy="246880"/>
            <a:chOff x="1779942" y="1073805"/>
            <a:chExt cx="3230790" cy="24688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95CC57E-5737-B358-50C3-0FF83C543F27}"/>
                </a:ext>
              </a:extLst>
            </p:cNvPr>
            <p:cNvSpPr txBox="1"/>
            <p:nvPr/>
          </p:nvSpPr>
          <p:spPr>
            <a:xfrm>
              <a:off x="1779942" y="1074464"/>
              <a:ext cx="107753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+mn-ea"/>
                </a:rPr>
                <a:t>#</a:t>
              </a:r>
              <a:r>
                <a:rPr lang="ko-KR" altLang="en-US" sz="1000" b="1" dirty="0">
                  <a:latin typeface="+mn-ea"/>
                </a:rPr>
                <a:t>조선시대 선비</a:t>
              </a:r>
              <a:endParaRPr lang="en-US" altLang="ko-KR" sz="1000" b="1" dirty="0">
                <a:latin typeface="+mn-ea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48264C-3273-CC24-428B-81239E1C75D5}"/>
                </a:ext>
              </a:extLst>
            </p:cNvPr>
            <p:cNvSpPr txBox="1"/>
            <p:nvPr/>
          </p:nvSpPr>
          <p:spPr>
            <a:xfrm>
              <a:off x="3166749" y="1074464"/>
              <a:ext cx="64793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+mn-ea"/>
                </a:rPr>
                <a:t>#</a:t>
              </a:r>
              <a:r>
                <a:rPr lang="ko-KR" altLang="en-US" sz="1000" b="1" dirty="0" err="1">
                  <a:latin typeface="+mn-ea"/>
                </a:rPr>
                <a:t>한량무</a:t>
              </a:r>
              <a:endParaRPr lang="en-US" altLang="ko-KR" sz="1000" b="1" dirty="0">
                <a:latin typeface="+mn-ea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C18A0CB-D1EE-9FCC-1243-67DBB083E35A}"/>
                </a:ext>
              </a:extLst>
            </p:cNvPr>
            <p:cNvSpPr txBox="1"/>
            <p:nvPr/>
          </p:nvSpPr>
          <p:spPr>
            <a:xfrm>
              <a:off x="4123951" y="1073805"/>
              <a:ext cx="88678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+mn-ea"/>
                </a:rPr>
                <a:t>#</a:t>
              </a:r>
              <a:r>
                <a:rPr lang="ko-KR" altLang="en-US" sz="1000" b="1" dirty="0">
                  <a:latin typeface="+mn-ea"/>
                </a:rPr>
                <a:t>여유</a:t>
              </a:r>
              <a:r>
                <a:rPr lang="en-US" altLang="ko-KR" sz="1000" b="1" dirty="0">
                  <a:latin typeface="+mn-ea"/>
                </a:rPr>
                <a:t>&amp;</a:t>
              </a:r>
              <a:r>
                <a:rPr lang="ko-KR" altLang="en-US" sz="1000" b="1" dirty="0">
                  <a:latin typeface="+mn-ea"/>
                </a:rPr>
                <a:t>절제</a:t>
              </a:r>
              <a:endParaRPr lang="en-US" altLang="ko-KR" sz="1000" b="1" dirty="0">
                <a:latin typeface="+mn-ea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E0D69C-799A-9996-FE69-D71EB214C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838" y="2130469"/>
            <a:ext cx="1851868" cy="370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96E0800-FE12-93C2-2CC2-F4C2EE51BE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1" t="21838" r="18105" b="11341"/>
          <a:stretch/>
        </p:blipFill>
        <p:spPr bwMode="auto">
          <a:xfrm>
            <a:off x="2673616" y="2306624"/>
            <a:ext cx="3064597" cy="370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D6B530E9-CD52-9635-5D74-191D31AA0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4" t="18017" r="29284" b="8418"/>
          <a:stretch/>
        </p:blipFill>
        <p:spPr bwMode="auto">
          <a:xfrm>
            <a:off x="9465606" y="1746125"/>
            <a:ext cx="2296993" cy="420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FB87B0E1-594E-B24D-53FD-46B7710F2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789" y="1656808"/>
            <a:ext cx="2762250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1334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B915E-3473-A652-A395-33F64573B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82399D93-0284-9B35-D2B0-B2EB2B7D970F}"/>
              </a:ext>
            </a:extLst>
          </p:cNvPr>
          <p:cNvGrpSpPr>
            <a:grpSpLocks/>
          </p:cNvGrpSpPr>
          <p:nvPr/>
        </p:nvGrpSpPr>
        <p:grpSpPr>
          <a:xfrm>
            <a:off x="1" y="78962"/>
            <a:ext cx="12191999" cy="515815"/>
            <a:chOff x="1" y="78962"/>
            <a:chExt cx="12191999" cy="51581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2233F2B-24C5-E695-567E-3E4EB6980C3B}"/>
                </a:ext>
              </a:extLst>
            </p:cNvPr>
            <p:cNvSpPr txBox="1">
              <a:spLocks/>
            </p:cNvSpPr>
            <p:nvPr/>
          </p:nvSpPr>
          <p:spPr>
            <a:xfrm>
              <a:off x="10502114" y="353329"/>
              <a:ext cx="168988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900" b="1" dirty="0" err="1">
                  <a:solidFill>
                    <a:schemeClr val="bg1">
                      <a:lumMod val="50000"/>
                    </a:schemeClr>
                  </a:solidFill>
                  <a:effectLst/>
                </a:rPr>
                <a:t>리트루기아</a:t>
              </a:r>
              <a:r>
                <a:rPr lang="ko-KR" altLang="en-US" sz="9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 부채 스킬 기획서</a:t>
              </a:r>
              <a:endParaRPr lang="en-US" altLang="ko-KR" sz="9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8121E281-57C7-F6B0-54B6-3FE1883442F7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1" y="594777"/>
              <a:ext cx="3497005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FBBD169E-B1B0-8BCA-981B-8E5D5FE7D0F6}"/>
                </a:ext>
              </a:extLst>
            </p:cNvPr>
            <p:cNvCxnSpPr>
              <a:cxnSpLocks/>
              <a:endCxn id="12" idx="4"/>
            </p:cNvCxnSpPr>
            <p:nvPr/>
          </p:nvCxnSpPr>
          <p:spPr>
            <a:xfrm flipH="1">
              <a:off x="4897181" y="594777"/>
              <a:ext cx="7294819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5468DC7-5BDB-C494-2B92-9AAC4826A436}"/>
                </a:ext>
              </a:extLst>
            </p:cNvPr>
            <p:cNvSpPr txBox="1">
              <a:spLocks/>
            </p:cNvSpPr>
            <p:nvPr/>
          </p:nvSpPr>
          <p:spPr>
            <a:xfrm>
              <a:off x="3777642" y="251815"/>
              <a:ext cx="9653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b="1" dirty="0">
                  <a:effectLst/>
                </a:rPr>
                <a:t>기본 모션</a:t>
              </a:r>
              <a:endParaRPr lang="en-US" altLang="ko-KR" sz="1400" b="1" dirty="0">
                <a:effectLst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7A765480-E43D-B30F-4A9F-7456ACC1099E}"/>
                </a:ext>
              </a:extLst>
            </p:cNvPr>
            <p:cNvGrpSpPr>
              <a:grpSpLocks/>
            </p:cNvGrpSpPr>
            <p:nvPr/>
          </p:nvGrpSpPr>
          <p:grpSpPr>
            <a:xfrm>
              <a:off x="5104149" y="181080"/>
              <a:ext cx="1600200" cy="403080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4" name="평행 사변형 3">
                <a:extLst>
                  <a:ext uri="{FF2B5EF4-FFF2-40B4-BE49-F238E27FC236}">
                    <a16:creationId xmlns:a16="http://schemas.microsoft.com/office/drawing/2014/main" id="{C895A9A2-FA13-8D81-84FF-A6505BB0E73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452C01F-23A9-B5FF-1441-C6711B1E76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57728" y="200289"/>
                <a:ext cx="441146" cy="320546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스킬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8B43735-DF93-5EB9-C9F7-4E83A98754D4}"/>
                </a:ext>
              </a:extLst>
            </p:cNvPr>
            <p:cNvGrpSpPr>
              <a:grpSpLocks/>
            </p:cNvGrpSpPr>
            <p:nvPr/>
          </p:nvGrpSpPr>
          <p:grpSpPr>
            <a:xfrm>
              <a:off x="1907875" y="181080"/>
              <a:ext cx="1600200" cy="403081"/>
              <a:chOff x="4397331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7" name="평행 사변형 6">
                <a:extLst>
                  <a:ext uri="{FF2B5EF4-FFF2-40B4-BE49-F238E27FC236}">
                    <a16:creationId xmlns:a16="http://schemas.microsoft.com/office/drawing/2014/main" id="{F1AE90CC-A375-FB0F-271D-469B1D5A8C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7331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CE345D2-0B76-D1DB-A0A0-362F67635E1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무기 소개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67775DC8-8F41-C5A0-5DDA-EE07AB3653F0}"/>
                </a:ext>
              </a:extLst>
            </p:cNvPr>
            <p:cNvGrpSpPr>
              <a:grpSpLocks/>
            </p:cNvGrpSpPr>
            <p:nvPr/>
          </p:nvGrpSpPr>
          <p:grpSpPr>
            <a:xfrm>
              <a:off x="309738" y="181080"/>
              <a:ext cx="1600200" cy="403081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10" name="평행 사변형 9">
                <a:extLst>
                  <a:ext uri="{FF2B5EF4-FFF2-40B4-BE49-F238E27FC236}">
                    <a16:creationId xmlns:a16="http://schemas.microsoft.com/office/drawing/2014/main" id="{D369DBB1-6D05-CA30-FF64-FCB3CE94721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FCCE000-BD61-192A-C5B9-5EBA9D13757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</a:rPr>
                  <a:t>기획 의도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BF5B687A-33EE-FC05-B1B0-587BA87A8EBB}"/>
                </a:ext>
              </a:extLst>
            </p:cNvPr>
            <p:cNvSpPr>
              <a:spLocks/>
            </p:cNvSpPr>
            <p:nvPr/>
          </p:nvSpPr>
          <p:spPr>
            <a:xfrm>
              <a:off x="3427950" y="185202"/>
              <a:ext cx="1674019" cy="409575"/>
            </a:xfrm>
            <a:custGeom>
              <a:avLst/>
              <a:gdLst>
                <a:gd name="connsiteX0" fmla="*/ 0 w 1674019"/>
                <a:gd name="connsiteY0" fmla="*/ 409575 h 409575"/>
                <a:gd name="connsiteX1" fmla="*/ 69056 w 1674019"/>
                <a:gd name="connsiteY1" fmla="*/ 409575 h 409575"/>
                <a:gd name="connsiteX2" fmla="*/ 271463 w 1674019"/>
                <a:gd name="connsiteY2" fmla="*/ 0 h 409575"/>
                <a:gd name="connsiteX3" fmla="*/ 1674019 w 1674019"/>
                <a:gd name="connsiteY3" fmla="*/ 0 h 409575"/>
                <a:gd name="connsiteX4" fmla="*/ 1469231 w 1674019"/>
                <a:gd name="connsiteY4" fmla="*/ 409575 h 409575"/>
                <a:gd name="connsiteX5" fmla="*/ 1543050 w 1674019"/>
                <a:gd name="connsiteY5" fmla="*/ 409575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019" h="409575">
                  <a:moveTo>
                    <a:pt x="0" y="409575"/>
                  </a:moveTo>
                  <a:lnTo>
                    <a:pt x="69056" y="409575"/>
                  </a:lnTo>
                  <a:lnTo>
                    <a:pt x="271463" y="0"/>
                  </a:lnTo>
                  <a:lnTo>
                    <a:pt x="1674019" y="0"/>
                  </a:lnTo>
                  <a:lnTo>
                    <a:pt x="1469231" y="409575"/>
                  </a:lnTo>
                  <a:lnTo>
                    <a:pt x="1543050" y="409575"/>
                  </a:lnTo>
                </a:path>
              </a:pathLst>
            </a:custGeom>
            <a:noFill/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2A081843-6DA0-8D2E-96BD-727E28299CE2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805028" y="78962"/>
              <a:ext cx="307840" cy="263869"/>
              <a:chOff x="1302299" y="2529509"/>
              <a:chExt cx="800080" cy="685799"/>
            </a:xfrm>
            <a:solidFill>
              <a:schemeClr val="accent4">
                <a:lumMod val="50000"/>
              </a:schemeClr>
            </a:solidFill>
          </p:grpSpPr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76F0957B-816A-819D-C2C0-3C4BE1C5935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2D2870EA-6F70-1F8E-1B51-CFA044D8B7B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3" name="직사각형 12">
            <a:hlinkClick r:id="rId2" action="ppaction://hlinksldjump"/>
            <a:extLst>
              <a:ext uri="{FF2B5EF4-FFF2-40B4-BE49-F238E27FC236}">
                <a16:creationId xmlns:a16="http://schemas.microsoft.com/office/drawing/2014/main" id="{9A94FE3A-FA2B-C847-A6FB-5B348639A760}"/>
              </a:ext>
            </a:extLst>
          </p:cNvPr>
          <p:cNvSpPr/>
          <p:nvPr/>
        </p:nvSpPr>
        <p:spPr>
          <a:xfrm>
            <a:off x="10614103" y="66088"/>
            <a:ext cx="1495199" cy="462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A36B57-BE7D-CB5D-56EB-E74E63188832}"/>
              </a:ext>
            </a:extLst>
          </p:cNvPr>
          <p:cNvSpPr txBox="1"/>
          <p:nvPr/>
        </p:nvSpPr>
        <p:spPr>
          <a:xfrm>
            <a:off x="73107" y="795233"/>
            <a:ext cx="1039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effectLst>
                  <a:glow rad="165100">
                    <a:srgbClr val="0A6D94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200" b="1" dirty="0">
                <a:solidFill>
                  <a:schemeClr val="bg1"/>
                </a:solidFill>
                <a:effectLst>
                  <a:glow rad="165100">
                    <a:srgbClr val="0A6D94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모션 컨셉</a:t>
            </a:r>
            <a:endParaRPr lang="en-US" altLang="ko-KR" sz="1200" b="1" dirty="0">
              <a:solidFill>
                <a:schemeClr val="bg1"/>
              </a:solidFill>
              <a:effectLst>
                <a:glow rad="165100">
                  <a:srgbClr val="0A6D94"/>
                </a:glo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7013A50-0D21-267D-A3A1-4D3657F22D21}"/>
              </a:ext>
            </a:extLst>
          </p:cNvPr>
          <p:cNvGrpSpPr/>
          <p:nvPr/>
        </p:nvGrpSpPr>
        <p:grpSpPr>
          <a:xfrm>
            <a:off x="1512181" y="810621"/>
            <a:ext cx="3230790" cy="246880"/>
            <a:chOff x="1779942" y="1073805"/>
            <a:chExt cx="3230790" cy="24688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DC5D43D-C7F2-1BE3-B4C1-04BF233B4A6B}"/>
                </a:ext>
              </a:extLst>
            </p:cNvPr>
            <p:cNvSpPr txBox="1"/>
            <p:nvPr/>
          </p:nvSpPr>
          <p:spPr>
            <a:xfrm>
              <a:off x="1779942" y="1074464"/>
              <a:ext cx="107753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+mn-ea"/>
                </a:rPr>
                <a:t>#</a:t>
              </a:r>
              <a:r>
                <a:rPr lang="ko-KR" altLang="en-US" sz="1000" b="1" dirty="0">
                  <a:latin typeface="+mn-ea"/>
                </a:rPr>
                <a:t>조선시대 선비</a:t>
              </a:r>
              <a:endParaRPr lang="en-US" altLang="ko-KR" sz="1000" b="1" dirty="0">
                <a:latin typeface="+mn-ea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41A0639-B8EA-4CC1-8B2F-A8F11801D1D9}"/>
                </a:ext>
              </a:extLst>
            </p:cNvPr>
            <p:cNvSpPr txBox="1"/>
            <p:nvPr/>
          </p:nvSpPr>
          <p:spPr>
            <a:xfrm>
              <a:off x="3166749" y="1074464"/>
              <a:ext cx="64793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+mn-ea"/>
                </a:rPr>
                <a:t>#</a:t>
              </a:r>
              <a:r>
                <a:rPr lang="ko-KR" altLang="en-US" sz="1000" b="1" dirty="0" err="1">
                  <a:latin typeface="+mn-ea"/>
                </a:rPr>
                <a:t>한량무</a:t>
              </a:r>
              <a:endParaRPr lang="en-US" altLang="ko-KR" sz="1000" b="1" dirty="0">
                <a:latin typeface="+mn-ea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F87A839-94F6-CDE5-4460-50145F37617E}"/>
                </a:ext>
              </a:extLst>
            </p:cNvPr>
            <p:cNvSpPr txBox="1"/>
            <p:nvPr/>
          </p:nvSpPr>
          <p:spPr>
            <a:xfrm>
              <a:off x="4123951" y="1073805"/>
              <a:ext cx="88678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b="1" dirty="0">
                  <a:latin typeface="+mn-ea"/>
                </a:rPr>
                <a:t>#</a:t>
              </a:r>
              <a:r>
                <a:rPr lang="ko-KR" altLang="en-US" sz="1000" b="1" dirty="0">
                  <a:latin typeface="+mn-ea"/>
                </a:rPr>
                <a:t>여유</a:t>
              </a:r>
              <a:r>
                <a:rPr lang="en-US" altLang="ko-KR" sz="1000" b="1" dirty="0">
                  <a:latin typeface="+mn-ea"/>
                </a:rPr>
                <a:t>&amp;</a:t>
              </a:r>
              <a:r>
                <a:rPr lang="ko-KR" altLang="en-US" sz="1000" b="1" dirty="0">
                  <a:latin typeface="+mn-ea"/>
                </a:rPr>
                <a:t>절제</a:t>
              </a:r>
              <a:endParaRPr lang="en-US" altLang="ko-KR" sz="1000" b="1" dirty="0">
                <a:latin typeface="+mn-ea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1D12280-B065-138E-D69A-79C8F9838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838" y="2130469"/>
            <a:ext cx="1851868" cy="370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547184F-72D5-8DDE-7CE7-6A0DE5A5BF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1" t="21838" r="18105" b="11341"/>
          <a:stretch/>
        </p:blipFill>
        <p:spPr bwMode="auto">
          <a:xfrm>
            <a:off x="2673616" y="2306624"/>
            <a:ext cx="3064597" cy="370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82E85876-A0D3-2FB1-9085-0E1E8C86EA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4" t="18017" r="29284" b="8418"/>
          <a:stretch/>
        </p:blipFill>
        <p:spPr bwMode="auto">
          <a:xfrm>
            <a:off x="9465606" y="1746125"/>
            <a:ext cx="2296993" cy="420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C8564B2B-06F4-992C-745E-038AB2F91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789" y="1656808"/>
            <a:ext cx="2762250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5364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C31C8-9750-F90F-FFEB-15AA6538F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화살표: 오각형 25">
            <a:extLst>
              <a:ext uri="{FF2B5EF4-FFF2-40B4-BE49-F238E27FC236}">
                <a16:creationId xmlns:a16="http://schemas.microsoft.com/office/drawing/2014/main" id="{AB6B58F8-775F-6EA7-4265-1250EFD42844}"/>
              </a:ext>
            </a:extLst>
          </p:cNvPr>
          <p:cNvSpPr/>
          <p:nvPr/>
        </p:nvSpPr>
        <p:spPr>
          <a:xfrm>
            <a:off x="1" y="994687"/>
            <a:ext cx="1302025" cy="404461"/>
          </a:xfrm>
          <a:prstGeom prst="homePlate">
            <a:avLst/>
          </a:prstGeom>
          <a:solidFill>
            <a:schemeClr val="bg1"/>
          </a:solidFill>
          <a:ln w="19050">
            <a:solidFill>
              <a:srgbClr val="0A6D9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EFFF69D-FC2E-4D2D-CEDB-0F522BA1C5BD}"/>
              </a:ext>
            </a:extLst>
          </p:cNvPr>
          <p:cNvGrpSpPr>
            <a:grpSpLocks/>
          </p:cNvGrpSpPr>
          <p:nvPr/>
        </p:nvGrpSpPr>
        <p:grpSpPr>
          <a:xfrm>
            <a:off x="1" y="78962"/>
            <a:ext cx="12191999" cy="515815"/>
            <a:chOff x="1" y="78962"/>
            <a:chExt cx="12191999" cy="51581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DD80311-BA90-6377-EAFB-B396AA117BEA}"/>
                </a:ext>
              </a:extLst>
            </p:cNvPr>
            <p:cNvSpPr txBox="1">
              <a:spLocks/>
            </p:cNvSpPr>
            <p:nvPr/>
          </p:nvSpPr>
          <p:spPr>
            <a:xfrm>
              <a:off x="10502114" y="353329"/>
              <a:ext cx="168988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900" b="1" dirty="0" err="1">
                  <a:solidFill>
                    <a:schemeClr val="bg1">
                      <a:lumMod val="50000"/>
                    </a:schemeClr>
                  </a:solidFill>
                  <a:effectLst/>
                </a:rPr>
                <a:t>리트루기아</a:t>
              </a:r>
              <a:r>
                <a:rPr lang="ko-KR" altLang="en-US" sz="900" b="1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 부채 스킬 기획서</a:t>
              </a:r>
              <a:endParaRPr lang="en-US" altLang="ko-KR" sz="900" b="1" dirty="0">
                <a:solidFill>
                  <a:schemeClr val="bg1">
                    <a:lumMod val="50000"/>
                  </a:schemeClr>
                </a:solidFill>
                <a:effectLst/>
              </a:endParaRP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B2988D91-E19A-3676-D199-EDC1E1543559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1" y="594777"/>
              <a:ext cx="3497005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9C93FFB6-C678-45D1-F3BD-AF4924B48BB7}"/>
                </a:ext>
              </a:extLst>
            </p:cNvPr>
            <p:cNvCxnSpPr>
              <a:cxnSpLocks/>
              <a:endCxn id="12" idx="4"/>
            </p:cNvCxnSpPr>
            <p:nvPr/>
          </p:nvCxnSpPr>
          <p:spPr>
            <a:xfrm flipH="1">
              <a:off x="4897181" y="594777"/>
              <a:ext cx="7294819" cy="0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ED5AB06-50AF-EBB3-A863-533D3E9BA8D7}"/>
                </a:ext>
              </a:extLst>
            </p:cNvPr>
            <p:cNvSpPr txBox="1">
              <a:spLocks/>
            </p:cNvSpPr>
            <p:nvPr/>
          </p:nvSpPr>
          <p:spPr>
            <a:xfrm>
              <a:off x="3777642" y="251815"/>
              <a:ext cx="9653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b="1" dirty="0">
                  <a:effectLst/>
                </a:rPr>
                <a:t>기본 모션</a:t>
              </a:r>
              <a:endParaRPr lang="en-US" altLang="ko-KR" sz="1400" b="1" dirty="0">
                <a:effectLst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B1C226D9-045C-2F37-BF1D-4AD7B40516EC}"/>
                </a:ext>
              </a:extLst>
            </p:cNvPr>
            <p:cNvGrpSpPr>
              <a:grpSpLocks/>
            </p:cNvGrpSpPr>
            <p:nvPr/>
          </p:nvGrpSpPr>
          <p:grpSpPr>
            <a:xfrm>
              <a:off x="5104149" y="181080"/>
              <a:ext cx="1600200" cy="403080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4" name="평행 사변형 3">
                <a:extLst>
                  <a:ext uri="{FF2B5EF4-FFF2-40B4-BE49-F238E27FC236}">
                    <a16:creationId xmlns:a16="http://schemas.microsoft.com/office/drawing/2014/main" id="{50667C73-4F0C-E6D0-B5D8-E6346AF83F1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7BE816D-340F-385C-FDDE-143DB7684D8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57728" y="200289"/>
                <a:ext cx="441146" cy="320546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스킬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19A405F-CAE4-74E5-9F86-4DDF004E2EF1}"/>
                </a:ext>
              </a:extLst>
            </p:cNvPr>
            <p:cNvGrpSpPr>
              <a:grpSpLocks/>
            </p:cNvGrpSpPr>
            <p:nvPr/>
          </p:nvGrpSpPr>
          <p:grpSpPr>
            <a:xfrm>
              <a:off x="1907875" y="181080"/>
              <a:ext cx="1600200" cy="403081"/>
              <a:chOff x="4397331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7" name="평행 사변형 6">
                <a:extLst>
                  <a:ext uri="{FF2B5EF4-FFF2-40B4-BE49-F238E27FC236}">
                    <a16:creationId xmlns:a16="http://schemas.microsoft.com/office/drawing/2014/main" id="{2E99F53B-09E5-40DE-F8EB-56E7111C905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7331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225A62E-C553-25DF-FD0A-61377DBB10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무기 소개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FC4198AE-09AE-E5D7-02EA-872F13096A83}"/>
                </a:ext>
              </a:extLst>
            </p:cNvPr>
            <p:cNvGrpSpPr>
              <a:grpSpLocks/>
            </p:cNvGrpSpPr>
            <p:nvPr/>
          </p:nvGrpSpPr>
          <p:grpSpPr>
            <a:xfrm>
              <a:off x="309738" y="181080"/>
              <a:ext cx="1600200" cy="403081"/>
              <a:chOff x="4391025" y="108202"/>
              <a:chExt cx="1600200" cy="524755"/>
            </a:xfrm>
            <a:solidFill>
              <a:schemeClr val="bg1">
                <a:lumMod val="95000"/>
              </a:schemeClr>
            </a:solidFill>
          </p:grpSpPr>
          <p:sp>
            <p:nvSpPr>
              <p:cNvPr id="10" name="평행 사변형 9">
                <a:extLst>
                  <a:ext uri="{FF2B5EF4-FFF2-40B4-BE49-F238E27FC236}">
                    <a16:creationId xmlns:a16="http://schemas.microsoft.com/office/drawing/2014/main" id="{A7DB88B9-51D5-D8F6-9C31-F5AD24CA36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91025" y="108202"/>
                <a:ext cx="1600200" cy="524755"/>
              </a:xfrm>
              <a:prstGeom prst="parallelogram">
                <a:avLst>
                  <a:gd name="adj" fmla="val 4929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8A19D6F-9C32-39FE-4E53-991C33DB9C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91817" y="200289"/>
                <a:ext cx="742511" cy="320545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 dirty="0">
                    <a:solidFill>
                      <a:schemeClr val="bg1">
                        <a:lumMod val="50000"/>
                      </a:schemeClr>
                    </a:solidFill>
                  </a:rPr>
                  <a:t>기획 의도</a:t>
                </a:r>
                <a:endParaRPr lang="en-US" altLang="ko-KR" sz="1000" b="1" dirty="0">
                  <a:solidFill>
                    <a:schemeClr val="bg1">
                      <a:lumMod val="50000"/>
                    </a:schemeClr>
                  </a:solidFill>
                  <a:effectLst/>
                </a:endParaRPr>
              </a:p>
            </p:txBody>
          </p:sp>
        </p:grp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F572E256-D49D-558F-6BE3-B3DBC947A56F}"/>
                </a:ext>
              </a:extLst>
            </p:cNvPr>
            <p:cNvSpPr>
              <a:spLocks/>
            </p:cNvSpPr>
            <p:nvPr/>
          </p:nvSpPr>
          <p:spPr>
            <a:xfrm>
              <a:off x="3427950" y="185202"/>
              <a:ext cx="1674019" cy="409575"/>
            </a:xfrm>
            <a:custGeom>
              <a:avLst/>
              <a:gdLst>
                <a:gd name="connsiteX0" fmla="*/ 0 w 1674019"/>
                <a:gd name="connsiteY0" fmla="*/ 409575 h 409575"/>
                <a:gd name="connsiteX1" fmla="*/ 69056 w 1674019"/>
                <a:gd name="connsiteY1" fmla="*/ 409575 h 409575"/>
                <a:gd name="connsiteX2" fmla="*/ 271463 w 1674019"/>
                <a:gd name="connsiteY2" fmla="*/ 0 h 409575"/>
                <a:gd name="connsiteX3" fmla="*/ 1674019 w 1674019"/>
                <a:gd name="connsiteY3" fmla="*/ 0 h 409575"/>
                <a:gd name="connsiteX4" fmla="*/ 1469231 w 1674019"/>
                <a:gd name="connsiteY4" fmla="*/ 409575 h 409575"/>
                <a:gd name="connsiteX5" fmla="*/ 1543050 w 1674019"/>
                <a:gd name="connsiteY5" fmla="*/ 409575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019" h="409575">
                  <a:moveTo>
                    <a:pt x="0" y="409575"/>
                  </a:moveTo>
                  <a:lnTo>
                    <a:pt x="69056" y="409575"/>
                  </a:lnTo>
                  <a:lnTo>
                    <a:pt x="271463" y="0"/>
                  </a:lnTo>
                  <a:lnTo>
                    <a:pt x="1674019" y="0"/>
                  </a:lnTo>
                  <a:lnTo>
                    <a:pt x="1469231" y="409575"/>
                  </a:lnTo>
                  <a:lnTo>
                    <a:pt x="1543050" y="409575"/>
                  </a:lnTo>
                </a:path>
              </a:pathLst>
            </a:custGeom>
            <a:noFill/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C2EB25E8-799E-3281-964D-EDF0D37167BB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805028" y="78962"/>
              <a:ext cx="307840" cy="263869"/>
              <a:chOff x="1302299" y="2529509"/>
              <a:chExt cx="800080" cy="685799"/>
            </a:xfrm>
            <a:solidFill>
              <a:schemeClr val="accent4">
                <a:lumMod val="50000"/>
              </a:schemeClr>
            </a:solidFill>
          </p:grpSpPr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842DAD78-4AAC-4F97-0BD3-64DEB208528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C02BB219-7039-2160-B0C9-3CD098C425E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3" name="직사각형 12">
            <a:hlinkClick r:id="rId2" action="ppaction://hlinksldjump"/>
            <a:extLst>
              <a:ext uri="{FF2B5EF4-FFF2-40B4-BE49-F238E27FC236}">
                <a16:creationId xmlns:a16="http://schemas.microsoft.com/office/drawing/2014/main" id="{5B82EFE4-167A-8796-7B25-2EBCF5B74376}"/>
              </a:ext>
            </a:extLst>
          </p:cNvPr>
          <p:cNvSpPr/>
          <p:nvPr/>
        </p:nvSpPr>
        <p:spPr>
          <a:xfrm>
            <a:off x="10614103" y="66088"/>
            <a:ext cx="1495199" cy="462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E2B0BB-CD3D-4A97-CAE6-248286F8302F}"/>
              </a:ext>
            </a:extLst>
          </p:cNvPr>
          <p:cNvSpPr txBox="1"/>
          <p:nvPr/>
        </p:nvSpPr>
        <p:spPr>
          <a:xfrm>
            <a:off x="33832" y="1058417"/>
            <a:ext cx="10390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2. </a:t>
            </a:r>
            <a:r>
              <a:rPr lang="ko-KR" altLang="en-US" sz="1200" b="1" dirty="0">
                <a:latin typeface="+mn-ea"/>
              </a:rPr>
              <a:t>평화 상태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6D6A4883-01E9-AA83-F955-3B7AFAC46CDF}"/>
              </a:ext>
            </a:extLst>
          </p:cNvPr>
          <p:cNvSpPr/>
          <p:nvPr/>
        </p:nvSpPr>
        <p:spPr>
          <a:xfrm>
            <a:off x="4802458" y="4191841"/>
            <a:ext cx="7266432" cy="863688"/>
          </a:xfrm>
          <a:prstGeom prst="roundRect">
            <a:avLst>
              <a:gd name="adj" fmla="val 7491"/>
            </a:avLst>
          </a:prstGeom>
          <a:noFill/>
          <a:ln w="12700">
            <a:solidFill>
              <a:srgbClr val="0A6D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F8A5EE-4939-1106-3B69-98C9E1E52627}"/>
              </a:ext>
            </a:extLst>
          </p:cNvPr>
          <p:cNvSpPr txBox="1"/>
          <p:nvPr/>
        </p:nvSpPr>
        <p:spPr>
          <a:xfrm>
            <a:off x="4958997" y="4361562"/>
            <a:ext cx="5022529" cy="524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부채에 번개를 모아서 방출합니다</a:t>
            </a:r>
            <a:r>
              <a:rPr lang="en-US" altLang="ko-KR" sz="1000" dirty="0">
                <a:latin typeface="+mn-ea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천뢰침은</a:t>
            </a:r>
            <a:r>
              <a:rPr lang="ko-KR" altLang="en-US" sz="1000" dirty="0">
                <a:latin typeface="+mn-ea"/>
              </a:rPr>
              <a:t> 여러 갈래로 방출된 번개를 한 갈래로 유도하여 피해를 집중시킵니다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165ABE9-9147-7354-0D02-89EC3E1DB075}"/>
              </a:ext>
            </a:extLst>
          </p:cNvPr>
          <p:cNvSpPr txBox="1"/>
          <p:nvPr/>
        </p:nvSpPr>
        <p:spPr>
          <a:xfrm>
            <a:off x="235974" y="1609727"/>
            <a:ext cx="775954" cy="404460"/>
          </a:xfrm>
          <a:prstGeom prst="rect">
            <a:avLst/>
          </a:prstGeom>
          <a:solidFill>
            <a:srgbClr val="0A6D94"/>
          </a:solidFill>
          <a:effectLst/>
        </p:spPr>
        <p:txBody>
          <a:bodyPr wrap="square" lIns="108000" tIns="54000" rIns="108000" bIns="54000" rtlCol="0" anchor="ctr" anchorCtr="0">
            <a:noAutofit/>
          </a:bodyPr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  <a:latin typeface="+mn-ea"/>
              </a:rPr>
              <a:t>무기 착용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E755F42-4600-AAA2-D11C-DD2DB6CFF335}"/>
              </a:ext>
            </a:extLst>
          </p:cNvPr>
          <p:cNvSpPr/>
          <p:nvPr/>
        </p:nvSpPr>
        <p:spPr>
          <a:xfrm>
            <a:off x="224716" y="1609727"/>
            <a:ext cx="3203234" cy="2582114"/>
          </a:xfrm>
          <a:prstGeom prst="rect">
            <a:avLst/>
          </a:prstGeom>
          <a:noFill/>
          <a:ln w="12700">
            <a:solidFill>
              <a:srgbClr val="0A6D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AD52C9-29F9-7359-D32E-F2D84CF12A1C}"/>
              </a:ext>
            </a:extLst>
          </p:cNvPr>
          <p:cNvSpPr txBox="1"/>
          <p:nvPr/>
        </p:nvSpPr>
        <p:spPr>
          <a:xfrm>
            <a:off x="1023186" y="1665250"/>
            <a:ext cx="2143536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허리 뒤쪽에 비스듬히 착용합니다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F1BFADB-EB36-A581-D30E-BC8B959CDDD1}"/>
              </a:ext>
            </a:extLst>
          </p:cNvPr>
          <p:cNvSpPr/>
          <p:nvPr/>
        </p:nvSpPr>
        <p:spPr>
          <a:xfrm>
            <a:off x="224716" y="4290493"/>
            <a:ext cx="3203234" cy="2382305"/>
          </a:xfrm>
          <a:prstGeom prst="rect">
            <a:avLst/>
          </a:prstGeom>
          <a:noFill/>
          <a:ln w="12700">
            <a:solidFill>
              <a:srgbClr val="0A6D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388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페이퍼로지">
      <a:majorFont>
        <a:latin typeface="페이퍼로지 7 Bold"/>
        <a:ea typeface="페이퍼로지 7 Bold"/>
        <a:cs typeface=""/>
      </a:majorFont>
      <a:minorFont>
        <a:latin typeface="페이퍼로지 5 Medium"/>
        <a:ea typeface="페이퍼로지 5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2343</TotalTime>
  <Words>946</Words>
  <Application>Microsoft Office PowerPoint</Application>
  <PresentationFormat>와이드스크린</PresentationFormat>
  <Paragraphs>225</Paragraphs>
  <Slides>14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맑은 고딕</vt:lpstr>
      <vt:lpstr>페이퍼로지 7 Bold</vt:lpstr>
      <vt:lpstr>Arial</vt:lpstr>
      <vt:lpstr>페이퍼로지 5 Medium</vt:lpstr>
      <vt:lpstr>페이퍼로지 6 SemiBold</vt:lpstr>
      <vt:lpstr>페이퍼로지 9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홍진선(2017184037)</dc:creator>
  <cp:lastModifiedBy>홍진선(2017184037)</cp:lastModifiedBy>
  <cp:revision>60</cp:revision>
  <dcterms:created xsi:type="dcterms:W3CDTF">2024-09-03T06:29:58Z</dcterms:created>
  <dcterms:modified xsi:type="dcterms:W3CDTF">2024-11-05T11:24:49Z</dcterms:modified>
</cp:coreProperties>
</file>

<file path=docProps/thumbnail.jpeg>
</file>